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8"/>
  </p:notesMasterIdLst>
  <p:handoutMasterIdLst>
    <p:handoutMasterId r:id="rId39"/>
  </p:handoutMasterIdLst>
  <p:sldIdLst>
    <p:sldId id="306" r:id="rId5"/>
    <p:sldId id="346" r:id="rId6"/>
    <p:sldId id="342" r:id="rId7"/>
    <p:sldId id="331" r:id="rId8"/>
    <p:sldId id="308" r:id="rId9"/>
    <p:sldId id="350" r:id="rId10"/>
    <p:sldId id="352" r:id="rId11"/>
    <p:sldId id="354" r:id="rId12"/>
    <p:sldId id="353" r:id="rId13"/>
    <p:sldId id="351" r:id="rId14"/>
    <p:sldId id="345" r:id="rId15"/>
    <p:sldId id="316" r:id="rId16"/>
    <p:sldId id="347" r:id="rId17"/>
    <p:sldId id="338" r:id="rId18"/>
    <p:sldId id="341" r:id="rId19"/>
    <p:sldId id="334" r:id="rId20"/>
    <p:sldId id="325" r:id="rId21"/>
    <p:sldId id="326" r:id="rId22"/>
    <p:sldId id="348" r:id="rId23"/>
    <p:sldId id="327" r:id="rId24"/>
    <p:sldId id="332" r:id="rId25"/>
    <p:sldId id="328" r:id="rId26"/>
    <p:sldId id="333" r:id="rId27"/>
    <p:sldId id="336" r:id="rId28"/>
    <p:sldId id="319" r:id="rId29"/>
    <p:sldId id="357" r:id="rId30"/>
    <p:sldId id="355" r:id="rId31"/>
    <p:sldId id="356" r:id="rId32"/>
    <p:sldId id="358" r:id="rId33"/>
    <p:sldId id="314" r:id="rId34"/>
    <p:sldId id="335" r:id="rId35"/>
    <p:sldId id="324" r:id="rId36"/>
    <p:sldId id="312" r:id="rId37"/>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E7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FDD93B-383C-4101-B435-9017341C795D}" v="129" dt="2025-11-13T21:43:33.128"/>
    <p1510:client id="{FF6192B3-90A0-4C59-951B-248711EDB1DE}" v="18" dt="2025-11-14T11:17:27.7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003" autoAdjust="0"/>
    <p:restoredTop sz="84967" autoAdjust="0"/>
  </p:normalViewPr>
  <p:slideViewPr>
    <p:cSldViewPr snapToGrid="0">
      <p:cViewPr varScale="1">
        <p:scale>
          <a:sx n="86" d="100"/>
          <a:sy n="86" d="100"/>
        </p:scale>
        <p:origin x="1128" y="114"/>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resa McGarry" userId="8421fe9734d2ab63" providerId="LiveId" clId="{671C1C00-6090-4ECF-A5E1-F184CA4224DA}"/>
    <pc:docChg chg="custSel addSld delSld modSld sldOrd">
      <pc:chgData name="Teresa McGarry" userId="8421fe9734d2ab63" providerId="LiveId" clId="{671C1C00-6090-4ECF-A5E1-F184CA4224DA}" dt="2025-11-14T14:28:12.468" v="4614" actId="20577"/>
      <pc:docMkLst>
        <pc:docMk/>
      </pc:docMkLst>
      <pc:sldChg chg="addSp delSp modSp mod ord">
        <pc:chgData name="Teresa McGarry" userId="8421fe9734d2ab63" providerId="LiveId" clId="{671C1C00-6090-4ECF-A5E1-F184CA4224DA}" dt="2025-11-14T10:13:02.123" v="1169" actId="478"/>
        <pc:sldMkLst>
          <pc:docMk/>
          <pc:sldMk cId="365334912" sldId="308"/>
        </pc:sldMkLst>
        <pc:spChg chg="mod">
          <ac:chgData name="Teresa McGarry" userId="8421fe9734d2ab63" providerId="LiveId" clId="{671C1C00-6090-4ECF-A5E1-F184CA4224DA}" dt="2025-11-14T10:12:47.659" v="1167" actId="27636"/>
          <ac:spMkLst>
            <pc:docMk/>
            <pc:sldMk cId="365334912" sldId="308"/>
            <ac:spMk id="3" creationId="{0115FF41-AFA4-4D25-AB42-AB034F4B4FEC}"/>
          </ac:spMkLst>
        </pc:spChg>
        <pc:spChg chg="add del mod">
          <ac:chgData name="Teresa McGarry" userId="8421fe9734d2ab63" providerId="LiveId" clId="{671C1C00-6090-4ECF-A5E1-F184CA4224DA}" dt="2025-11-14T10:13:02.123" v="1169" actId="478"/>
          <ac:spMkLst>
            <pc:docMk/>
            <pc:sldMk cId="365334912" sldId="308"/>
            <ac:spMk id="4" creationId="{391C3079-EF3F-AC6B-10D8-AB5F47A54741}"/>
          </ac:spMkLst>
        </pc:spChg>
        <pc:picChg chg="del">
          <ac:chgData name="Teresa McGarry" userId="8421fe9734d2ab63" providerId="LiveId" clId="{671C1C00-6090-4ECF-A5E1-F184CA4224DA}" dt="2025-11-14T10:12:54.543" v="1168" actId="478"/>
          <ac:picMkLst>
            <pc:docMk/>
            <pc:sldMk cId="365334912" sldId="308"/>
            <ac:picMk id="6" creationId="{8ED28DAE-9D50-1449-5D49-86F0D49E78E0}"/>
          </ac:picMkLst>
        </pc:picChg>
      </pc:sldChg>
      <pc:sldChg chg="ord">
        <pc:chgData name="Teresa McGarry" userId="8421fe9734d2ab63" providerId="LiveId" clId="{671C1C00-6090-4ECF-A5E1-F184CA4224DA}" dt="2025-11-14T11:19:15.049" v="4595"/>
        <pc:sldMkLst>
          <pc:docMk/>
          <pc:sldMk cId="4129748034" sldId="314"/>
        </pc:sldMkLst>
      </pc:sldChg>
      <pc:sldChg chg="ord">
        <pc:chgData name="Teresa McGarry" userId="8421fe9734d2ab63" providerId="LiveId" clId="{671C1C00-6090-4ECF-A5E1-F184CA4224DA}" dt="2025-11-14T10:14:57.045" v="1239"/>
        <pc:sldMkLst>
          <pc:docMk/>
          <pc:sldMk cId="4043115926" sldId="316"/>
        </pc:sldMkLst>
      </pc:sldChg>
      <pc:sldChg chg="addSp delSp modSp mod ord">
        <pc:chgData name="Teresa McGarry" userId="8421fe9734d2ab63" providerId="LiveId" clId="{671C1C00-6090-4ECF-A5E1-F184CA4224DA}" dt="2025-11-14T11:19:15.049" v="4595"/>
        <pc:sldMkLst>
          <pc:docMk/>
          <pc:sldMk cId="2834435334" sldId="324"/>
        </pc:sldMkLst>
        <pc:spChg chg="del">
          <ac:chgData name="Teresa McGarry" userId="8421fe9734d2ab63" providerId="LiveId" clId="{671C1C00-6090-4ECF-A5E1-F184CA4224DA}" dt="2025-11-14T11:17:26.035" v="4588" actId="478"/>
          <ac:spMkLst>
            <pc:docMk/>
            <pc:sldMk cId="2834435334" sldId="324"/>
            <ac:spMk id="6" creationId="{9EF0B00A-34ED-9789-788C-8BD1FFA47EFC}"/>
          </ac:spMkLst>
        </pc:spChg>
        <pc:picChg chg="add mod">
          <ac:chgData name="Teresa McGarry" userId="8421fe9734d2ab63" providerId="LiveId" clId="{671C1C00-6090-4ECF-A5E1-F184CA4224DA}" dt="2025-11-14T11:17:33.341" v="4590" actId="1076"/>
          <ac:picMkLst>
            <pc:docMk/>
            <pc:sldMk cId="2834435334" sldId="324"/>
            <ac:picMk id="7" creationId="{8D38CABE-4C46-9FA2-6FA2-D0F7B317FD2D}"/>
          </ac:picMkLst>
        </pc:picChg>
      </pc:sldChg>
      <pc:sldChg chg="modSp mod">
        <pc:chgData name="Teresa McGarry" userId="8421fe9734d2ab63" providerId="LiveId" clId="{671C1C00-6090-4ECF-A5E1-F184CA4224DA}" dt="2025-11-14T12:00:46.959" v="4601" actId="465"/>
        <pc:sldMkLst>
          <pc:docMk/>
          <pc:sldMk cId="4068518115" sldId="325"/>
        </pc:sldMkLst>
        <pc:spChg chg="mod">
          <ac:chgData name="Teresa McGarry" userId="8421fe9734d2ab63" providerId="LiveId" clId="{671C1C00-6090-4ECF-A5E1-F184CA4224DA}" dt="2025-11-14T12:00:46.959" v="4601" actId="465"/>
          <ac:spMkLst>
            <pc:docMk/>
            <pc:sldMk cId="4068518115" sldId="325"/>
            <ac:spMk id="6" creationId="{53A4075F-2697-A53C-800F-B80091F42218}"/>
          </ac:spMkLst>
        </pc:spChg>
        <pc:graphicFrameChg chg="mod">
          <ac:chgData name="Teresa McGarry" userId="8421fe9734d2ab63" providerId="LiveId" clId="{671C1C00-6090-4ECF-A5E1-F184CA4224DA}" dt="2025-11-14T12:00:42.576" v="4600" actId="12788"/>
          <ac:graphicFrameMkLst>
            <pc:docMk/>
            <pc:sldMk cId="4068518115" sldId="325"/>
            <ac:graphicFrameMk id="9" creationId="{9217ADC8-526E-177A-58AE-9795C5426FD8}"/>
          </ac:graphicFrameMkLst>
        </pc:graphicFrameChg>
        <pc:graphicFrameChg chg="mod">
          <ac:chgData name="Teresa McGarry" userId="8421fe9734d2ab63" providerId="LiveId" clId="{671C1C00-6090-4ECF-A5E1-F184CA4224DA}" dt="2025-11-14T12:00:42.576" v="4600" actId="12788"/>
          <ac:graphicFrameMkLst>
            <pc:docMk/>
            <pc:sldMk cId="4068518115" sldId="325"/>
            <ac:graphicFrameMk id="13" creationId="{620A2AAB-903B-680B-3D4B-B01EECD6615A}"/>
          </ac:graphicFrameMkLst>
        </pc:graphicFrameChg>
      </pc:sldChg>
      <pc:sldChg chg="modSp mod">
        <pc:chgData name="Teresa McGarry" userId="8421fe9734d2ab63" providerId="LiveId" clId="{671C1C00-6090-4ECF-A5E1-F184CA4224DA}" dt="2025-11-14T12:02:12.324" v="4606" actId="465"/>
        <pc:sldMkLst>
          <pc:docMk/>
          <pc:sldMk cId="2331668909" sldId="326"/>
        </pc:sldMkLst>
        <pc:spChg chg="mod">
          <ac:chgData name="Teresa McGarry" userId="8421fe9734d2ab63" providerId="LiveId" clId="{671C1C00-6090-4ECF-A5E1-F184CA4224DA}" dt="2025-11-14T12:02:12.324" v="4606" actId="465"/>
          <ac:spMkLst>
            <pc:docMk/>
            <pc:sldMk cId="2331668909" sldId="326"/>
            <ac:spMk id="7" creationId="{390F7A4F-EDD3-0202-E477-F59C1FC0AD7C}"/>
          </ac:spMkLst>
        </pc:spChg>
        <pc:graphicFrameChg chg="mod">
          <ac:chgData name="Teresa McGarry" userId="8421fe9734d2ab63" providerId="LiveId" clId="{671C1C00-6090-4ECF-A5E1-F184CA4224DA}" dt="2025-11-14T12:02:07.210" v="4605" actId="12788"/>
          <ac:graphicFrameMkLst>
            <pc:docMk/>
            <pc:sldMk cId="2331668909" sldId="326"/>
            <ac:graphicFrameMk id="9" creationId="{C296B8E9-BAF6-C7D7-8F9C-C6ECDAAC92FD}"/>
          </ac:graphicFrameMkLst>
        </pc:graphicFrameChg>
        <pc:graphicFrameChg chg="mod">
          <ac:chgData name="Teresa McGarry" userId="8421fe9734d2ab63" providerId="LiveId" clId="{671C1C00-6090-4ECF-A5E1-F184CA4224DA}" dt="2025-11-14T12:01:53.576" v="4603" actId="12788"/>
          <ac:graphicFrameMkLst>
            <pc:docMk/>
            <pc:sldMk cId="2331668909" sldId="326"/>
            <ac:graphicFrameMk id="10" creationId="{CD00A80B-C593-0528-D4C4-9644C253C7FA}"/>
          </ac:graphicFrameMkLst>
        </pc:graphicFrameChg>
      </pc:sldChg>
      <pc:sldChg chg="modSp mod">
        <pc:chgData name="Teresa McGarry" userId="8421fe9734d2ab63" providerId="LiveId" clId="{671C1C00-6090-4ECF-A5E1-F184CA4224DA}" dt="2025-11-14T12:04:04.043" v="4607" actId="1076"/>
        <pc:sldMkLst>
          <pc:docMk/>
          <pc:sldMk cId="416846937" sldId="327"/>
        </pc:sldMkLst>
        <pc:spChg chg="mod">
          <ac:chgData name="Teresa McGarry" userId="8421fe9734d2ab63" providerId="LiveId" clId="{671C1C00-6090-4ECF-A5E1-F184CA4224DA}" dt="2025-11-14T12:04:04.043" v="4607" actId="1076"/>
          <ac:spMkLst>
            <pc:docMk/>
            <pc:sldMk cId="416846937" sldId="327"/>
            <ac:spMk id="8" creationId="{80DEB694-C20D-086B-6BD5-2E04920C4E06}"/>
          </ac:spMkLst>
        </pc:spChg>
        <pc:graphicFrameChg chg="mod">
          <ac:chgData name="Teresa McGarry" userId="8421fe9734d2ab63" providerId="LiveId" clId="{671C1C00-6090-4ECF-A5E1-F184CA4224DA}" dt="2025-11-14T12:04:04.043" v="4607" actId="1076"/>
          <ac:graphicFrameMkLst>
            <pc:docMk/>
            <pc:sldMk cId="416846937" sldId="327"/>
            <ac:graphicFrameMk id="19" creationId="{3405B22C-731C-E3A0-9933-23D908EDF496}"/>
          </ac:graphicFrameMkLst>
        </pc:graphicFrameChg>
      </pc:sldChg>
      <pc:sldChg chg="modSp mod">
        <pc:chgData name="Teresa McGarry" userId="8421fe9734d2ab63" providerId="LiveId" clId="{671C1C00-6090-4ECF-A5E1-F184CA4224DA}" dt="2025-11-14T14:28:12.468" v="4614" actId="20577"/>
        <pc:sldMkLst>
          <pc:docMk/>
          <pc:sldMk cId="2883964199" sldId="328"/>
        </pc:sldMkLst>
        <pc:spChg chg="mod">
          <ac:chgData name="Teresa McGarry" userId="8421fe9734d2ab63" providerId="LiveId" clId="{671C1C00-6090-4ECF-A5E1-F184CA4224DA}" dt="2025-11-14T14:28:12.468" v="4614" actId="20577"/>
          <ac:spMkLst>
            <pc:docMk/>
            <pc:sldMk cId="2883964199" sldId="328"/>
            <ac:spMk id="2" creationId="{31C83449-D60D-E2C2-A126-026B9CA7B4E1}"/>
          </ac:spMkLst>
        </pc:spChg>
        <pc:graphicFrameChg chg="mod">
          <ac:chgData name="Teresa McGarry" userId="8421fe9734d2ab63" providerId="LiveId" clId="{671C1C00-6090-4ECF-A5E1-F184CA4224DA}" dt="2025-11-14T12:06:05.312" v="4609" actId="1076"/>
          <ac:graphicFrameMkLst>
            <pc:docMk/>
            <pc:sldMk cId="2883964199" sldId="328"/>
            <ac:graphicFrameMk id="6" creationId="{E49D1266-9444-83E3-E9A5-276F240297B8}"/>
          </ac:graphicFrameMkLst>
        </pc:graphicFrameChg>
      </pc:sldChg>
      <pc:sldChg chg="modSp mod">
        <pc:chgData name="Teresa McGarry" userId="8421fe9734d2ab63" providerId="LiveId" clId="{671C1C00-6090-4ECF-A5E1-F184CA4224DA}" dt="2025-11-14T09:58:36.962" v="1048" actId="20577"/>
        <pc:sldMkLst>
          <pc:docMk/>
          <pc:sldMk cId="3545039195" sldId="331"/>
        </pc:sldMkLst>
        <pc:spChg chg="mod">
          <ac:chgData name="Teresa McGarry" userId="8421fe9734d2ab63" providerId="LiveId" clId="{671C1C00-6090-4ECF-A5E1-F184CA4224DA}" dt="2025-11-14T09:58:36.962" v="1048" actId="20577"/>
          <ac:spMkLst>
            <pc:docMk/>
            <pc:sldMk cId="3545039195" sldId="331"/>
            <ac:spMk id="2" creationId="{31D0D6F6-AF0F-1840-7776-2B589A46CE4A}"/>
          </ac:spMkLst>
        </pc:spChg>
      </pc:sldChg>
      <pc:sldChg chg="modSp mod">
        <pc:chgData name="Teresa McGarry" userId="8421fe9734d2ab63" providerId="LiveId" clId="{671C1C00-6090-4ECF-A5E1-F184CA4224DA}" dt="2025-11-14T12:05:00.360" v="4608" actId="1076"/>
        <pc:sldMkLst>
          <pc:docMk/>
          <pc:sldMk cId="675356080" sldId="332"/>
        </pc:sldMkLst>
        <pc:spChg chg="mod">
          <ac:chgData name="Teresa McGarry" userId="8421fe9734d2ab63" providerId="LiveId" clId="{671C1C00-6090-4ECF-A5E1-F184CA4224DA}" dt="2025-11-14T12:05:00.360" v="4608" actId="1076"/>
          <ac:spMkLst>
            <pc:docMk/>
            <pc:sldMk cId="675356080" sldId="332"/>
            <ac:spMk id="8" creationId="{36B239BE-2000-712C-A67C-4019C70E320D}"/>
          </ac:spMkLst>
        </pc:spChg>
        <pc:graphicFrameChg chg="mod">
          <ac:chgData name="Teresa McGarry" userId="8421fe9734d2ab63" providerId="LiveId" clId="{671C1C00-6090-4ECF-A5E1-F184CA4224DA}" dt="2025-11-14T12:05:00.360" v="4608" actId="1076"/>
          <ac:graphicFrameMkLst>
            <pc:docMk/>
            <pc:sldMk cId="675356080" sldId="332"/>
            <ac:graphicFrameMk id="6" creationId="{679C348B-DAA3-C340-0A87-4A526F71231A}"/>
          </ac:graphicFrameMkLst>
        </pc:graphicFrameChg>
      </pc:sldChg>
      <pc:sldChg chg="modSp mod">
        <pc:chgData name="Teresa McGarry" userId="8421fe9734d2ab63" providerId="LiveId" clId="{671C1C00-6090-4ECF-A5E1-F184CA4224DA}" dt="2025-11-14T12:07:04.819" v="4612" actId="1076"/>
        <pc:sldMkLst>
          <pc:docMk/>
          <pc:sldMk cId="1398640053" sldId="333"/>
        </pc:sldMkLst>
        <pc:graphicFrameChg chg="mod">
          <ac:chgData name="Teresa McGarry" userId="8421fe9734d2ab63" providerId="LiveId" clId="{671C1C00-6090-4ECF-A5E1-F184CA4224DA}" dt="2025-11-14T12:07:04.819" v="4612" actId="1076"/>
          <ac:graphicFrameMkLst>
            <pc:docMk/>
            <pc:sldMk cId="1398640053" sldId="333"/>
            <ac:graphicFrameMk id="6" creationId="{E5DC9CB5-792F-3360-FD06-7D08DCF9BE2F}"/>
          </ac:graphicFrameMkLst>
        </pc:graphicFrameChg>
        <pc:picChg chg="mod">
          <ac:chgData name="Teresa McGarry" userId="8421fe9734d2ab63" providerId="LiveId" clId="{671C1C00-6090-4ECF-A5E1-F184CA4224DA}" dt="2025-11-14T12:07:01.703" v="4611" actId="1076"/>
          <ac:picMkLst>
            <pc:docMk/>
            <pc:sldMk cId="1398640053" sldId="333"/>
            <ac:picMk id="8" creationId="{02200A0A-4A54-13A0-206E-D79033B265EB}"/>
          </ac:picMkLst>
        </pc:picChg>
      </pc:sldChg>
      <pc:sldChg chg="ord">
        <pc:chgData name="Teresa McGarry" userId="8421fe9734d2ab63" providerId="LiveId" clId="{671C1C00-6090-4ECF-A5E1-F184CA4224DA}" dt="2025-11-14T11:19:15.049" v="4595"/>
        <pc:sldMkLst>
          <pc:docMk/>
          <pc:sldMk cId="4269290415" sldId="335"/>
        </pc:sldMkLst>
      </pc:sldChg>
      <pc:sldChg chg="del">
        <pc:chgData name="Teresa McGarry" userId="8421fe9734d2ab63" providerId="LiveId" clId="{671C1C00-6090-4ECF-A5E1-F184CA4224DA}" dt="2025-11-14T11:17:35.742" v="4591" actId="47"/>
        <pc:sldMkLst>
          <pc:docMk/>
          <pc:sldMk cId="506231896" sldId="339"/>
        </pc:sldMkLst>
      </pc:sldChg>
      <pc:sldChg chg="modSp mod">
        <pc:chgData name="Teresa McGarry" userId="8421fe9734d2ab63" providerId="LiveId" clId="{671C1C00-6090-4ECF-A5E1-F184CA4224DA}" dt="2025-11-14T09:54:10.857" v="650" actId="20577"/>
        <pc:sldMkLst>
          <pc:docMk/>
          <pc:sldMk cId="3305289882" sldId="342"/>
        </pc:sldMkLst>
        <pc:spChg chg="mod">
          <ac:chgData name="Teresa McGarry" userId="8421fe9734d2ab63" providerId="LiveId" clId="{671C1C00-6090-4ECF-A5E1-F184CA4224DA}" dt="2025-11-14T09:54:10.857" v="650" actId="20577"/>
          <ac:spMkLst>
            <pc:docMk/>
            <pc:sldMk cId="3305289882" sldId="342"/>
            <ac:spMk id="5" creationId="{E0BB046C-5F71-B95F-AFA8-BC3EC40071CE}"/>
          </ac:spMkLst>
        </pc:spChg>
      </pc:sldChg>
      <pc:sldChg chg="ord">
        <pc:chgData name="Teresa McGarry" userId="8421fe9734d2ab63" providerId="LiveId" clId="{671C1C00-6090-4ECF-A5E1-F184CA4224DA}" dt="2025-11-14T11:18:24.608" v="4593"/>
        <pc:sldMkLst>
          <pc:docMk/>
          <pc:sldMk cId="228312044" sldId="345"/>
        </pc:sldMkLst>
      </pc:sldChg>
      <pc:sldChg chg="addSp delSp modSp del mod ord">
        <pc:chgData name="Teresa McGarry" userId="8421fe9734d2ab63" providerId="LiveId" clId="{671C1C00-6090-4ECF-A5E1-F184CA4224DA}" dt="2025-11-14T11:08:51.839" v="4505" actId="47"/>
        <pc:sldMkLst>
          <pc:docMk/>
          <pc:sldMk cId="3130680644" sldId="349"/>
        </pc:sldMkLst>
        <pc:spChg chg="mod">
          <ac:chgData name="Teresa McGarry" userId="8421fe9734d2ab63" providerId="LiveId" clId="{671C1C00-6090-4ECF-A5E1-F184CA4224DA}" dt="2025-11-14T10:44:16.850" v="3267" actId="20577"/>
          <ac:spMkLst>
            <pc:docMk/>
            <pc:sldMk cId="3130680644" sldId="349"/>
            <ac:spMk id="2" creationId="{66AB8651-52FF-ECB3-14F0-9BB07D903DC1}"/>
          </ac:spMkLst>
        </pc:spChg>
        <pc:spChg chg="mod">
          <ac:chgData name="Teresa McGarry" userId="8421fe9734d2ab63" providerId="LiveId" clId="{671C1C00-6090-4ECF-A5E1-F184CA4224DA}" dt="2025-11-14T11:08:18.236" v="4480" actId="1076"/>
          <ac:spMkLst>
            <pc:docMk/>
            <pc:sldMk cId="3130680644" sldId="349"/>
            <ac:spMk id="3" creationId="{440D9063-AE79-3544-4736-E9D56F4FF13D}"/>
          </ac:spMkLst>
        </pc:spChg>
        <pc:spChg chg="del">
          <ac:chgData name="Teresa McGarry" userId="8421fe9734d2ab63" providerId="LiveId" clId="{671C1C00-6090-4ECF-A5E1-F184CA4224DA}" dt="2025-11-14T10:31:28.640" v="2058" actId="478"/>
          <ac:spMkLst>
            <pc:docMk/>
            <pc:sldMk cId="3130680644" sldId="349"/>
            <ac:spMk id="4" creationId="{158C9402-52F2-DCA3-7594-10FE573774CA}"/>
          </ac:spMkLst>
        </pc:spChg>
        <pc:spChg chg="add mod">
          <ac:chgData name="Teresa McGarry" userId="8421fe9734d2ab63" providerId="LiveId" clId="{671C1C00-6090-4ECF-A5E1-F184CA4224DA}" dt="2025-11-14T10:31:58.731" v="2060" actId="255"/>
          <ac:spMkLst>
            <pc:docMk/>
            <pc:sldMk cId="3130680644" sldId="349"/>
            <ac:spMk id="5" creationId="{A35D5B21-99AA-AD78-CE26-3C8E6688B0D4}"/>
          </ac:spMkLst>
        </pc:spChg>
        <pc:spChg chg="add mod">
          <ac:chgData name="Teresa McGarry" userId="8421fe9734d2ab63" providerId="LiveId" clId="{671C1C00-6090-4ECF-A5E1-F184CA4224DA}" dt="2025-11-14T10:32:05.709" v="2061" actId="255"/>
          <ac:spMkLst>
            <pc:docMk/>
            <pc:sldMk cId="3130680644" sldId="349"/>
            <ac:spMk id="6" creationId="{91FEBA54-CA55-1BA8-F43E-40B7D7213E0A}"/>
          </ac:spMkLst>
        </pc:spChg>
        <pc:spChg chg="add mod">
          <ac:chgData name="Teresa McGarry" userId="8421fe9734d2ab63" providerId="LiveId" clId="{671C1C00-6090-4ECF-A5E1-F184CA4224DA}" dt="2025-11-14T10:31:40.566" v="2059" actId="1076"/>
          <ac:spMkLst>
            <pc:docMk/>
            <pc:sldMk cId="3130680644" sldId="349"/>
            <ac:spMk id="7" creationId="{75088431-6303-3210-2FBA-DFC3A3DB804C}"/>
          </ac:spMkLst>
        </pc:spChg>
      </pc:sldChg>
      <pc:sldChg chg="addSp delSp modSp add mod">
        <pc:chgData name="Teresa McGarry" userId="8421fe9734d2ab63" providerId="LiveId" clId="{671C1C00-6090-4ECF-A5E1-F184CA4224DA}" dt="2025-11-14T10:15:56.532" v="1281" actId="6549"/>
        <pc:sldMkLst>
          <pc:docMk/>
          <pc:sldMk cId="2248397232" sldId="350"/>
        </pc:sldMkLst>
        <pc:spChg chg="mod">
          <ac:chgData name="Teresa McGarry" userId="8421fe9734d2ab63" providerId="LiveId" clId="{671C1C00-6090-4ECF-A5E1-F184CA4224DA}" dt="2025-11-14T09:58:59.689" v="1097" actId="313"/>
          <ac:spMkLst>
            <pc:docMk/>
            <pc:sldMk cId="2248397232" sldId="350"/>
            <ac:spMk id="2" creationId="{F0E5A12C-5BBD-A1EC-89CF-C7CA475F4564}"/>
          </ac:spMkLst>
        </pc:spChg>
        <pc:spChg chg="add">
          <ac:chgData name="Teresa McGarry" userId="8421fe9734d2ab63" providerId="LiveId" clId="{671C1C00-6090-4ECF-A5E1-F184CA4224DA}" dt="2025-11-14T10:06:03.605" v="1098"/>
          <ac:spMkLst>
            <pc:docMk/>
            <pc:sldMk cId="2248397232" sldId="350"/>
            <ac:spMk id="7" creationId="{804079C8-234B-8B05-8A13-E21839B2C26B}"/>
          </ac:spMkLst>
        </pc:spChg>
        <pc:spChg chg="mod">
          <ac:chgData name="Teresa McGarry" userId="8421fe9734d2ab63" providerId="LiveId" clId="{671C1C00-6090-4ECF-A5E1-F184CA4224DA}" dt="2025-11-14T10:15:56.532" v="1281" actId="6549"/>
          <ac:spMkLst>
            <pc:docMk/>
            <pc:sldMk cId="2248397232" sldId="350"/>
            <ac:spMk id="14" creationId="{9700A6A7-22DF-68E2-4BC4-62BBD250D411}"/>
          </ac:spMkLst>
        </pc:spChg>
        <pc:spChg chg="del">
          <ac:chgData name="Teresa McGarry" userId="8421fe9734d2ab63" providerId="LiveId" clId="{671C1C00-6090-4ECF-A5E1-F184CA4224DA}" dt="2025-11-14T09:45:42.194" v="12" actId="478"/>
          <ac:spMkLst>
            <pc:docMk/>
            <pc:sldMk cId="2248397232" sldId="350"/>
            <ac:spMk id="19" creationId="{52979CA8-883E-974C-CA70-C5D2D65940D1}"/>
          </ac:spMkLst>
        </pc:spChg>
        <pc:graphicFrameChg chg="del">
          <ac:chgData name="Teresa McGarry" userId="8421fe9734d2ab63" providerId="LiveId" clId="{671C1C00-6090-4ECF-A5E1-F184CA4224DA}" dt="2025-11-14T09:45:40.172" v="11" actId="478"/>
          <ac:graphicFrameMkLst>
            <pc:docMk/>
            <pc:sldMk cId="2248397232" sldId="350"/>
            <ac:graphicFrameMk id="18" creationId="{300F63D7-EE4A-D3D7-5221-1B1181B9DEB5}"/>
          </ac:graphicFrameMkLst>
        </pc:graphicFrameChg>
        <pc:picChg chg="del">
          <ac:chgData name="Teresa McGarry" userId="8421fe9734d2ab63" providerId="LiveId" clId="{671C1C00-6090-4ECF-A5E1-F184CA4224DA}" dt="2025-11-14T09:45:44.090" v="13" actId="478"/>
          <ac:picMkLst>
            <pc:docMk/>
            <pc:sldMk cId="2248397232" sldId="350"/>
            <ac:picMk id="6" creationId="{7D3AD8BC-00C8-CFD8-8A96-46046C3CFF3D}"/>
          </ac:picMkLst>
        </pc:picChg>
      </pc:sldChg>
      <pc:sldChg chg="add">
        <pc:chgData name="Teresa McGarry" userId="8421fe9734d2ab63" providerId="LiveId" clId="{671C1C00-6090-4ECF-A5E1-F184CA4224DA}" dt="2025-11-14T10:12:27.923" v="1129" actId="2890"/>
        <pc:sldMkLst>
          <pc:docMk/>
          <pc:sldMk cId="694156696" sldId="351"/>
        </pc:sldMkLst>
      </pc:sldChg>
      <pc:sldChg chg="modSp add mod ord">
        <pc:chgData name="Teresa McGarry" userId="8421fe9734d2ab63" providerId="LiveId" clId="{671C1C00-6090-4ECF-A5E1-F184CA4224DA}" dt="2025-11-14T10:14:35.497" v="1235" actId="6549"/>
        <pc:sldMkLst>
          <pc:docMk/>
          <pc:sldMk cId="695091499" sldId="352"/>
        </pc:sldMkLst>
        <pc:spChg chg="mod">
          <ac:chgData name="Teresa McGarry" userId="8421fe9734d2ab63" providerId="LiveId" clId="{671C1C00-6090-4ECF-A5E1-F184CA4224DA}" dt="2025-11-14T10:14:35.497" v="1235" actId="6549"/>
          <ac:spMkLst>
            <pc:docMk/>
            <pc:sldMk cId="695091499" sldId="352"/>
            <ac:spMk id="3" creationId="{8E979C48-3CF1-FCA9-80C2-A39C1BB8AFB6}"/>
          </ac:spMkLst>
        </pc:spChg>
      </pc:sldChg>
      <pc:sldChg chg="modSp add mod">
        <pc:chgData name="Teresa McGarry" userId="8421fe9734d2ab63" providerId="LiveId" clId="{671C1C00-6090-4ECF-A5E1-F184CA4224DA}" dt="2025-11-14T10:23:10.334" v="2034" actId="20577"/>
        <pc:sldMkLst>
          <pc:docMk/>
          <pc:sldMk cId="2262100245" sldId="353"/>
        </pc:sldMkLst>
        <pc:spChg chg="mod">
          <ac:chgData name="Teresa McGarry" userId="8421fe9734d2ab63" providerId="LiveId" clId="{671C1C00-6090-4ECF-A5E1-F184CA4224DA}" dt="2025-11-14T10:15:17.692" v="1279" actId="6549"/>
          <ac:spMkLst>
            <pc:docMk/>
            <pc:sldMk cId="2262100245" sldId="353"/>
            <ac:spMk id="2" creationId="{48AEEBB0-5D06-89D2-215C-35A93BC836C2}"/>
          </ac:spMkLst>
        </pc:spChg>
        <pc:spChg chg="mod">
          <ac:chgData name="Teresa McGarry" userId="8421fe9734d2ab63" providerId="LiveId" clId="{671C1C00-6090-4ECF-A5E1-F184CA4224DA}" dt="2025-11-14T10:23:10.334" v="2034" actId="20577"/>
          <ac:spMkLst>
            <pc:docMk/>
            <pc:sldMk cId="2262100245" sldId="353"/>
            <ac:spMk id="3" creationId="{4A4A2EA7-6C77-A970-6DED-200C436C84BF}"/>
          </ac:spMkLst>
        </pc:spChg>
      </pc:sldChg>
      <pc:sldChg chg="add">
        <pc:chgData name="Teresa McGarry" userId="8421fe9734d2ab63" providerId="LiveId" clId="{671C1C00-6090-4ECF-A5E1-F184CA4224DA}" dt="2025-11-14T10:30:53.190" v="2035" actId="2890"/>
        <pc:sldMkLst>
          <pc:docMk/>
          <pc:sldMk cId="931458510" sldId="354"/>
        </pc:sldMkLst>
      </pc:sldChg>
      <pc:sldChg chg="modSp add mod">
        <pc:chgData name="Teresa McGarry" userId="8421fe9734d2ab63" providerId="LiveId" clId="{671C1C00-6090-4ECF-A5E1-F184CA4224DA}" dt="2025-11-14T11:09:40.844" v="4568" actId="20577"/>
        <pc:sldMkLst>
          <pc:docMk/>
          <pc:sldMk cId="2957745240" sldId="355"/>
        </pc:sldMkLst>
        <pc:spChg chg="mod">
          <ac:chgData name="Teresa McGarry" userId="8421fe9734d2ab63" providerId="LiveId" clId="{671C1C00-6090-4ECF-A5E1-F184CA4224DA}" dt="2025-11-14T10:48:43.832" v="3468" actId="20577"/>
          <ac:spMkLst>
            <pc:docMk/>
            <pc:sldMk cId="2957745240" sldId="355"/>
            <ac:spMk id="2" creationId="{0ECB5AC0-6430-0FE6-BD1D-DFD5BF0C0083}"/>
          </ac:spMkLst>
        </pc:spChg>
        <pc:spChg chg="mod">
          <ac:chgData name="Teresa McGarry" userId="8421fe9734d2ab63" providerId="LiveId" clId="{671C1C00-6090-4ECF-A5E1-F184CA4224DA}" dt="2025-11-14T11:09:40.844" v="4568" actId="20577"/>
          <ac:spMkLst>
            <pc:docMk/>
            <pc:sldMk cId="2957745240" sldId="355"/>
            <ac:spMk id="3" creationId="{655092F3-4020-6D90-9CDF-D58E2FF41CDD}"/>
          </ac:spMkLst>
        </pc:spChg>
      </pc:sldChg>
      <pc:sldChg chg="modSp add mod">
        <pc:chgData name="Teresa McGarry" userId="8421fe9734d2ab63" providerId="LiveId" clId="{671C1C00-6090-4ECF-A5E1-F184CA4224DA}" dt="2025-11-14T11:19:37.322" v="4597" actId="20577"/>
        <pc:sldMkLst>
          <pc:docMk/>
          <pc:sldMk cId="446847156" sldId="356"/>
        </pc:sldMkLst>
        <pc:spChg chg="mod">
          <ac:chgData name="Teresa McGarry" userId="8421fe9734d2ab63" providerId="LiveId" clId="{671C1C00-6090-4ECF-A5E1-F184CA4224DA}" dt="2025-11-14T11:19:37.322" v="4597" actId="20577"/>
          <ac:spMkLst>
            <pc:docMk/>
            <pc:sldMk cId="446847156" sldId="356"/>
            <ac:spMk id="2" creationId="{C386E1E4-0F80-5FB5-0557-273480CF39D1}"/>
          </ac:spMkLst>
        </pc:spChg>
        <pc:spChg chg="mod">
          <ac:chgData name="Teresa McGarry" userId="8421fe9734d2ab63" providerId="LiveId" clId="{671C1C00-6090-4ECF-A5E1-F184CA4224DA}" dt="2025-11-14T11:13:35.495" v="4587" actId="20577"/>
          <ac:spMkLst>
            <pc:docMk/>
            <pc:sldMk cId="446847156" sldId="356"/>
            <ac:spMk id="3" creationId="{C1DF87C7-876F-BEC1-33A7-C55E8D0288F8}"/>
          </ac:spMkLst>
        </pc:spChg>
      </pc:sldChg>
      <pc:sldChg chg="addSp delSp modSp add mod">
        <pc:chgData name="Teresa McGarry" userId="8421fe9734d2ab63" providerId="LiveId" clId="{671C1C00-6090-4ECF-A5E1-F184CA4224DA}" dt="2025-11-14T11:08:45.185" v="4504" actId="20577"/>
        <pc:sldMkLst>
          <pc:docMk/>
          <pc:sldMk cId="2646877313" sldId="357"/>
        </pc:sldMkLst>
        <pc:spChg chg="mod">
          <ac:chgData name="Teresa McGarry" userId="8421fe9734d2ab63" providerId="LiveId" clId="{671C1C00-6090-4ECF-A5E1-F184CA4224DA}" dt="2025-11-14T11:08:45.185" v="4504" actId="20577"/>
          <ac:spMkLst>
            <pc:docMk/>
            <pc:sldMk cId="2646877313" sldId="357"/>
            <ac:spMk id="3" creationId="{FE053086-3564-5A71-0A18-7EA7DA8F5C6C}"/>
          </ac:spMkLst>
        </pc:spChg>
        <pc:spChg chg="add del mod">
          <ac:chgData name="Teresa McGarry" userId="8421fe9734d2ab63" providerId="LiveId" clId="{671C1C00-6090-4ECF-A5E1-F184CA4224DA}" dt="2025-11-14T10:44:56.700" v="3286" actId="478"/>
          <ac:spMkLst>
            <pc:docMk/>
            <pc:sldMk cId="2646877313" sldId="357"/>
            <ac:spMk id="4" creationId="{AE559224-A761-24A4-F12A-1CF8E8E9A69A}"/>
          </ac:spMkLst>
        </pc:spChg>
        <pc:spChg chg="add del mod">
          <ac:chgData name="Teresa McGarry" userId="8421fe9734d2ab63" providerId="LiveId" clId="{671C1C00-6090-4ECF-A5E1-F184CA4224DA}" dt="2025-11-14T10:45:05.615" v="3290" actId="478"/>
          <ac:spMkLst>
            <pc:docMk/>
            <pc:sldMk cId="2646877313" sldId="357"/>
            <ac:spMk id="8" creationId="{804CDB39-A556-A2DB-335D-916D3130896B}"/>
          </ac:spMkLst>
        </pc:spChg>
        <pc:spChg chg="add del mod">
          <ac:chgData name="Teresa McGarry" userId="8421fe9734d2ab63" providerId="LiveId" clId="{671C1C00-6090-4ECF-A5E1-F184CA4224DA}" dt="2025-11-14T10:45:00.575" v="3288" actId="478"/>
          <ac:spMkLst>
            <pc:docMk/>
            <pc:sldMk cId="2646877313" sldId="357"/>
            <ac:spMk id="9" creationId="{B9A064D6-F357-E695-9F95-354FF7C95695}"/>
          </ac:spMkLst>
        </pc:spChg>
      </pc:sldChg>
      <pc:sldChg chg="modSp add mod">
        <pc:chgData name="Teresa McGarry" userId="8421fe9734d2ab63" providerId="LiveId" clId="{671C1C00-6090-4ECF-A5E1-F184CA4224DA}" dt="2025-11-14T11:19:35.332" v="4596" actId="20577"/>
        <pc:sldMkLst>
          <pc:docMk/>
          <pc:sldMk cId="738844578" sldId="358"/>
        </pc:sldMkLst>
        <pc:spChg chg="mod">
          <ac:chgData name="Teresa McGarry" userId="8421fe9734d2ab63" providerId="LiveId" clId="{671C1C00-6090-4ECF-A5E1-F184CA4224DA}" dt="2025-11-14T11:19:35.332" v="4596" actId="20577"/>
          <ac:spMkLst>
            <pc:docMk/>
            <pc:sldMk cId="738844578" sldId="358"/>
            <ac:spMk id="2" creationId="{FA26C7B9-52A1-9C6E-4A6E-013E852C3B8B}"/>
          </ac:spMkLst>
        </pc:spChg>
        <pc:spChg chg="mod">
          <ac:chgData name="Teresa McGarry" userId="8421fe9734d2ab63" providerId="LiveId" clId="{671C1C00-6090-4ECF-A5E1-F184CA4224DA}" dt="2025-11-14T11:08:01.364" v="4478" actId="20577"/>
          <ac:spMkLst>
            <pc:docMk/>
            <pc:sldMk cId="738844578" sldId="358"/>
            <ac:spMk id="3" creationId="{1B84D219-9958-4AEC-1BB3-BC88254BA28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86346-59A2-4282-9A64-05524C79D8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a:extLst>
              <a:ext uri="{FF2B5EF4-FFF2-40B4-BE49-F238E27FC236}">
                <a16:creationId xmlns:a16="http://schemas.microsoft.com/office/drawing/2014/main" id="{C161D54C-AFC8-47F5-B030-A8ED60D088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36B27D-C1ED-4C55-9062-2279210E96ED}" type="datetime1">
              <a:rPr lang="en-GB" smtClean="0"/>
              <a:t>14/11/2025</a:t>
            </a:fld>
            <a:endParaRPr lang="en-GB" dirty="0"/>
          </a:p>
        </p:txBody>
      </p:sp>
      <p:sp>
        <p:nvSpPr>
          <p:cNvPr id="4" name="Footer Placeholder 3">
            <a:extLst>
              <a:ext uri="{FF2B5EF4-FFF2-40B4-BE49-F238E27FC236}">
                <a16:creationId xmlns:a16="http://schemas.microsoft.com/office/drawing/2014/main" id="{B43D8396-DC49-433C-84C0-BD573781E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a:extLst>
              <a:ext uri="{FF2B5EF4-FFF2-40B4-BE49-F238E27FC236}">
                <a16:creationId xmlns:a16="http://schemas.microsoft.com/office/drawing/2014/main" id="{ECDA06B3-9442-49D9-BE03-080DCCEA19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5AD26-F754-4E27-9D95-B069583ABB63}" type="slidenum">
              <a:rPr lang="en-GB" smtClean="0"/>
              <a:t>‹#›</a:t>
            </a:fld>
            <a:endParaRPr lang="en-GB" dirty="0"/>
          </a:p>
        </p:txBody>
      </p:sp>
    </p:spTree>
    <p:extLst>
      <p:ext uri="{BB962C8B-B14F-4D97-AF65-F5344CB8AC3E}">
        <p14:creationId xmlns:p14="http://schemas.microsoft.com/office/powerpoint/2010/main" val="412208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1EAF8-BEF3-4EDD-99CF-6435314FE1C9}" type="datetime1">
              <a:rPr lang="en-GB" smtClean="0"/>
              <a:pPr/>
              <a:t>14/11/2025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n-GB" noProof="0" smtClean="0"/>
              <a:t>‹#›</a:t>
            </a:fld>
            <a:endParaRPr lang="en-GB" noProof="0"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1</a:t>
            </a:fld>
            <a:endParaRPr lang="en-GB" dirty="0"/>
          </a:p>
        </p:txBody>
      </p:sp>
    </p:spTree>
    <p:extLst>
      <p:ext uri="{BB962C8B-B14F-4D97-AF65-F5344CB8AC3E}">
        <p14:creationId xmlns:p14="http://schemas.microsoft.com/office/powerpoint/2010/main" val="686272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9164-3D38-CDD1-9C43-3ED1E08B10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57F43F-D57C-9718-7244-250668724A01}"/>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60D72320-A40B-9F14-0793-891CD8C8A45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6026505-A492-0D26-9014-23E528966943}"/>
              </a:ext>
            </a:extLst>
          </p:cNvPr>
          <p:cNvSpPr>
            <a:spLocks noGrp="1"/>
          </p:cNvSpPr>
          <p:nvPr>
            <p:ph type="sldNum" sz="quarter" idx="5"/>
          </p:nvPr>
        </p:nvSpPr>
        <p:spPr/>
        <p:txBody>
          <a:bodyPr/>
          <a:lstStyle/>
          <a:p>
            <a:pPr rtl="0"/>
            <a:fld id="{D5939589-3E79-4C82-AA4A-FE78234FAA59}" type="slidenum">
              <a:rPr lang="en-GB" smtClean="0"/>
              <a:t>19</a:t>
            </a:fld>
            <a:endParaRPr lang="en-GB" dirty="0"/>
          </a:p>
        </p:txBody>
      </p:sp>
    </p:spTree>
    <p:extLst>
      <p:ext uri="{BB962C8B-B14F-4D97-AF65-F5344CB8AC3E}">
        <p14:creationId xmlns:p14="http://schemas.microsoft.com/office/powerpoint/2010/main" val="1931515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EBDD7-F1DC-4777-B554-410096E96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3AC47B-6680-DCAA-6F9B-10EC6C7018EE}"/>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D7377B4C-F644-56F7-4DF4-541BC2353A6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1D13B76-844A-9AAE-9D6A-DC6204AC60CB}"/>
              </a:ext>
            </a:extLst>
          </p:cNvPr>
          <p:cNvSpPr>
            <a:spLocks noGrp="1"/>
          </p:cNvSpPr>
          <p:nvPr>
            <p:ph type="sldNum" sz="quarter" idx="5"/>
          </p:nvPr>
        </p:nvSpPr>
        <p:spPr/>
        <p:txBody>
          <a:bodyPr/>
          <a:lstStyle/>
          <a:p>
            <a:pPr rtl="0"/>
            <a:fld id="{D5939589-3E79-4C82-AA4A-FE78234FAA59}" type="slidenum">
              <a:rPr lang="en-GB" noProof="0" smtClean="0"/>
              <a:t>20</a:t>
            </a:fld>
            <a:endParaRPr lang="en-GB" noProof="0" dirty="0"/>
          </a:p>
        </p:txBody>
      </p:sp>
    </p:spTree>
    <p:extLst>
      <p:ext uri="{BB962C8B-B14F-4D97-AF65-F5344CB8AC3E}">
        <p14:creationId xmlns:p14="http://schemas.microsoft.com/office/powerpoint/2010/main" val="905705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37E39-A318-723F-8147-B33EB8EAA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B7082D-2E98-292A-4498-70D2D41F061D}"/>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E5A5D4FC-EDCA-F7A2-6917-E4DC3CBBDE8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ADFEDD3-E151-CBD2-865D-6FA8735CE432}"/>
              </a:ext>
            </a:extLst>
          </p:cNvPr>
          <p:cNvSpPr>
            <a:spLocks noGrp="1"/>
          </p:cNvSpPr>
          <p:nvPr>
            <p:ph type="sldNum" sz="quarter" idx="5"/>
          </p:nvPr>
        </p:nvSpPr>
        <p:spPr/>
        <p:txBody>
          <a:bodyPr/>
          <a:lstStyle/>
          <a:p>
            <a:pPr rtl="0"/>
            <a:fld id="{D5939589-3E79-4C82-AA4A-FE78234FAA59}" type="slidenum">
              <a:rPr lang="en-GB" noProof="0" smtClean="0"/>
              <a:t>21</a:t>
            </a:fld>
            <a:endParaRPr lang="en-GB" noProof="0" dirty="0"/>
          </a:p>
        </p:txBody>
      </p:sp>
    </p:spTree>
    <p:extLst>
      <p:ext uri="{BB962C8B-B14F-4D97-AF65-F5344CB8AC3E}">
        <p14:creationId xmlns:p14="http://schemas.microsoft.com/office/powerpoint/2010/main" val="1741512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07391-33E4-BBED-AA6F-06D933A5B8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129B31-922D-50AE-6D46-D46ED242BCBE}"/>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08218652-9C92-38F4-1AFE-425B97AB093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53444F3-85D1-850E-0EAE-C94BB55DD551}"/>
              </a:ext>
            </a:extLst>
          </p:cNvPr>
          <p:cNvSpPr>
            <a:spLocks noGrp="1"/>
          </p:cNvSpPr>
          <p:nvPr>
            <p:ph type="sldNum" sz="quarter" idx="5"/>
          </p:nvPr>
        </p:nvSpPr>
        <p:spPr/>
        <p:txBody>
          <a:bodyPr/>
          <a:lstStyle/>
          <a:p>
            <a:pPr rtl="0"/>
            <a:fld id="{D5939589-3E79-4C82-AA4A-FE78234FAA59}" type="slidenum">
              <a:rPr lang="en-GB" noProof="0" smtClean="0"/>
              <a:t>22</a:t>
            </a:fld>
            <a:endParaRPr lang="en-GB" noProof="0" dirty="0"/>
          </a:p>
        </p:txBody>
      </p:sp>
    </p:spTree>
    <p:extLst>
      <p:ext uri="{BB962C8B-B14F-4D97-AF65-F5344CB8AC3E}">
        <p14:creationId xmlns:p14="http://schemas.microsoft.com/office/powerpoint/2010/main" val="815104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3DEF0-73A4-B72B-B460-2861A21020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70F2A3-29DA-25C8-37BE-DA9C482CE2F0}"/>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7B68A6E8-DF34-41B4-DB6F-1557A020486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FC63921-83B8-100F-64D5-AE7EEBE34E97}"/>
              </a:ext>
            </a:extLst>
          </p:cNvPr>
          <p:cNvSpPr>
            <a:spLocks noGrp="1"/>
          </p:cNvSpPr>
          <p:nvPr>
            <p:ph type="sldNum" sz="quarter" idx="5"/>
          </p:nvPr>
        </p:nvSpPr>
        <p:spPr/>
        <p:txBody>
          <a:bodyPr/>
          <a:lstStyle/>
          <a:p>
            <a:pPr rtl="0"/>
            <a:fld id="{D5939589-3E79-4C82-AA4A-FE78234FAA59}" type="slidenum">
              <a:rPr lang="en-GB" noProof="0" smtClean="0"/>
              <a:t>23</a:t>
            </a:fld>
            <a:endParaRPr lang="en-GB" noProof="0" dirty="0"/>
          </a:p>
        </p:txBody>
      </p:sp>
    </p:spTree>
    <p:extLst>
      <p:ext uri="{BB962C8B-B14F-4D97-AF65-F5344CB8AC3E}">
        <p14:creationId xmlns:p14="http://schemas.microsoft.com/office/powerpoint/2010/main" val="2145140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7F121A-8168-7B57-FB71-B0F7277939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817696-04CF-3C66-323A-A7E9354D18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36438A-3D98-E795-3F7E-CA14E509882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C5B9D91-1BD8-D3EF-7748-E12D6B1D3B72}"/>
              </a:ext>
            </a:extLst>
          </p:cNvPr>
          <p:cNvSpPr>
            <a:spLocks noGrp="1"/>
          </p:cNvSpPr>
          <p:nvPr>
            <p:ph type="sldNum" sz="quarter" idx="5"/>
          </p:nvPr>
        </p:nvSpPr>
        <p:spPr/>
        <p:txBody>
          <a:bodyPr/>
          <a:lstStyle/>
          <a:p>
            <a:pPr rtl="0"/>
            <a:fld id="{D5939589-3E79-4C82-AA4A-FE78234FAA59}" type="slidenum">
              <a:rPr lang="en-GB" noProof="0" smtClean="0"/>
              <a:t>26</a:t>
            </a:fld>
            <a:endParaRPr lang="en-GB" noProof="0" dirty="0"/>
          </a:p>
        </p:txBody>
      </p:sp>
    </p:spTree>
    <p:extLst>
      <p:ext uri="{BB962C8B-B14F-4D97-AF65-F5344CB8AC3E}">
        <p14:creationId xmlns:p14="http://schemas.microsoft.com/office/powerpoint/2010/main" val="3712753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38641E-5B7A-82C5-21C6-56C0B93055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21D6A8-50ED-0393-F5D6-79CDCCF463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A4B79C-6ECE-6840-97A4-9885B480428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10517E5C-5C04-ECBA-7EDE-51A9F3B84979}"/>
              </a:ext>
            </a:extLst>
          </p:cNvPr>
          <p:cNvSpPr>
            <a:spLocks noGrp="1"/>
          </p:cNvSpPr>
          <p:nvPr>
            <p:ph type="sldNum" sz="quarter" idx="5"/>
          </p:nvPr>
        </p:nvSpPr>
        <p:spPr/>
        <p:txBody>
          <a:bodyPr/>
          <a:lstStyle/>
          <a:p>
            <a:pPr rtl="0"/>
            <a:fld id="{D5939589-3E79-4C82-AA4A-FE78234FAA59}" type="slidenum">
              <a:rPr lang="en-GB" noProof="0" smtClean="0"/>
              <a:t>27</a:t>
            </a:fld>
            <a:endParaRPr lang="en-GB" noProof="0" dirty="0"/>
          </a:p>
        </p:txBody>
      </p:sp>
    </p:spTree>
    <p:extLst>
      <p:ext uri="{BB962C8B-B14F-4D97-AF65-F5344CB8AC3E}">
        <p14:creationId xmlns:p14="http://schemas.microsoft.com/office/powerpoint/2010/main" val="3184006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4965E-A04C-019E-B21D-E358B977E6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03C801-9FA8-7D5A-E826-8B70E156C5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EE5C96-9D6E-208E-5215-3BAA6980ABA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3BBCE82-C266-2D75-35D6-D0A56585F385}"/>
              </a:ext>
            </a:extLst>
          </p:cNvPr>
          <p:cNvSpPr>
            <a:spLocks noGrp="1"/>
          </p:cNvSpPr>
          <p:nvPr>
            <p:ph type="sldNum" sz="quarter" idx="5"/>
          </p:nvPr>
        </p:nvSpPr>
        <p:spPr/>
        <p:txBody>
          <a:bodyPr/>
          <a:lstStyle/>
          <a:p>
            <a:pPr rtl="0"/>
            <a:fld id="{D5939589-3E79-4C82-AA4A-FE78234FAA59}" type="slidenum">
              <a:rPr lang="en-GB" noProof="0" smtClean="0"/>
              <a:t>28</a:t>
            </a:fld>
            <a:endParaRPr lang="en-GB" noProof="0" dirty="0"/>
          </a:p>
        </p:txBody>
      </p:sp>
    </p:spTree>
    <p:extLst>
      <p:ext uri="{BB962C8B-B14F-4D97-AF65-F5344CB8AC3E}">
        <p14:creationId xmlns:p14="http://schemas.microsoft.com/office/powerpoint/2010/main" val="39518763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DE622-DA45-A9D4-D744-96C760B56B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211A7-F113-7DD5-FF61-55788A56B0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51FD49-A995-F571-93AE-F87C7237DB1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443DE150-8708-B799-3EFA-41244BA6B249}"/>
              </a:ext>
            </a:extLst>
          </p:cNvPr>
          <p:cNvSpPr>
            <a:spLocks noGrp="1"/>
          </p:cNvSpPr>
          <p:nvPr>
            <p:ph type="sldNum" sz="quarter" idx="5"/>
          </p:nvPr>
        </p:nvSpPr>
        <p:spPr/>
        <p:txBody>
          <a:bodyPr/>
          <a:lstStyle/>
          <a:p>
            <a:pPr rtl="0"/>
            <a:fld id="{D5939589-3E79-4C82-AA4A-FE78234FAA59}" type="slidenum">
              <a:rPr lang="en-GB" noProof="0" smtClean="0"/>
              <a:t>29</a:t>
            </a:fld>
            <a:endParaRPr lang="en-GB" noProof="0" dirty="0"/>
          </a:p>
        </p:txBody>
      </p:sp>
    </p:spTree>
    <p:extLst>
      <p:ext uri="{BB962C8B-B14F-4D97-AF65-F5344CB8AC3E}">
        <p14:creationId xmlns:p14="http://schemas.microsoft.com/office/powerpoint/2010/main" val="513611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noProof="0" smtClean="0"/>
              <a:t>30</a:t>
            </a:fld>
            <a:endParaRPr lang="en-GB" noProof="0" dirty="0"/>
          </a:p>
        </p:txBody>
      </p:sp>
    </p:spTree>
    <p:extLst>
      <p:ext uri="{BB962C8B-B14F-4D97-AF65-F5344CB8AC3E}">
        <p14:creationId xmlns:p14="http://schemas.microsoft.com/office/powerpoint/2010/main" val="2955595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64C6-D7B0-306F-F9AF-1F9EFAD0A7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6CFFEE-DE3E-C2A8-035C-A3BE6A6608FF}"/>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968A2B25-DCC3-F9C7-433F-41A4F9EFB81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018B7F1-E8BC-1DAA-6785-952515C2DA15}"/>
              </a:ext>
            </a:extLst>
          </p:cNvPr>
          <p:cNvSpPr>
            <a:spLocks noGrp="1"/>
          </p:cNvSpPr>
          <p:nvPr>
            <p:ph type="sldNum" sz="quarter" idx="5"/>
          </p:nvPr>
        </p:nvSpPr>
        <p:spPr/>
        <p:txBody>
          <a:bodyPr/>
          <a:lstStyle/>
          <a:p>
            <a:pPr rtl="0"/>
            <a:fld id="{D5939589-3E79-4C82-AA4A-FE78234FAA59}" type="slidenum">
              <a:rPr lang="en-GB" smtClean="0"/>
              <a:t>2</a:t>
            </a:fld>
            <a:endParaRPr lang="en-GB" dirty="0"/>
          </a:p>
        </p:txBody>
      </p:sp>
    </p:spTree>
    <p:extLst>
      <p:ext uri="{BB962C8B-B14F-4D97-AF65-F5344CB8AC3E}">
        <p14:creationId xmlns:p14="http://schemas.microsoft.com/office/powerpoint/2010/main" val="2071935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33</a:t>
            </a:fld>
            <a:endParaRPr lang="en-GB" dirty="0"/>
          </a:p>
        </p:txBody>
      </p:sp>
    </p:spTree>
    <p:extLst>
      <p:ext uri="{BB962C8B-B14F-4D97-AF65-F5344CB8AC3E}">
        <p14:creationId xmlns:p14="http://schemas.microsoft.com/office/powerpoint/2010/main" val="2994507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noProof="0" smtClean="0"/>
              <a:t>3</a:t>
            </a:fld>
            <a:endParaRPr lang="en-GB" noProof="0" dirty="0"/>
          </a:p>
        </p:txBody>
      </p:sp>
    </p:spTree>
    <p:extLst>
      <p:ext uri="{BB962C8B-B14F-4D97-AF65-F5344CB8AC3E}">
        <p14:creationId xmlns:p14="http://schemas.microsoft.com/office/powerpoint/2010/main" val="3612845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5</a:t>
            </a:fld>
            <a:endParaRPr lang="en-GB" dirty="0"/>
          </a:p>
        </p:txBody>
      </p:sp>
    </p:spTree>
    <p:extLst>
      <p:ext uri="{BB962C8B-B14F-4D97-AF65-F5344CB8AC3E}">
        <p14:creationId xmlns:p14="http://schemas.microsoft.com/office/powerpoint/2010/main" val="493016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22CCB-FEBC-4561-3A17-43808B920C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9CC731-2F9F-9182-2BC1-4720C6D45D17}"/>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BE96569D-97EB-B1A9-59E8-316038501C5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695C262-E7B4-288E-F1FF-0A583BFE52D7}"/>
              </a:ext>
            </a:extLst>
          </p:cNvPr>
          <p:cNvSpPr>
            <a:spLocks noGrp="1"/>
          </p:cNvSpPr>
          <p:nvPr>
            <p:ph type="sldNum" sz="quarter" idx="5"/>
          </p:nvPr>
        </p:nvSpPr>
        <p:spPr/>
        <p:txBody>
          <a:bodyPr/>
          <a:lstStyle/>
          <a:p>
            <a:pPr rtl="0"/>
            <a:fld id="{D5939589-3E79-4C82-AA4A-FE78234FAA59}" type="slidenum">
              <a:rPr lang="en-GB" smtClean="0"/>
              <a:t>7</a:t>
            </a:fld>
            <a:endParaRPr lang="en-GB" dirty="0"/>
          </a:p>
        </p:txBody>
      </p:sp>
    </p:spTree>
    <p:extLst>
      <p:ext uri="{BB962C8B-B14F-4D97-AF65-F5344CB8AC3E}">
        <p14:creationId xmlns:p14="http://schemas.microsoft.com/office/powerpoint/2010/main" val="737739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12F0C-D902-9143-A49F-F80B0AD951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F7344F-BCAA-6A4C-5FD6-F0F6A540754F}"/>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6AAD2AF8-7B21-EAD3-49ED-495FA6D660A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9C7F00F-F055-1091-047A-E7302DA3DEC6}"/>
              </a:ext>
            </a:extLst>
          </p:cNvPr>
          <p:cNvSpPr>
            <a:spLocks noGrp="1"/>
          </p:cNvSpPr>
          <p:nvPr>
            <p:ph type="sldNum" sz="quarter" idx="5"/>
          </p:nvPr>
        </p:nvSpPr>
        <p:spPr/>
        <p:txBody>
          <a:bodyPr/>
          <a:lstStyle/>
          <a:p>
            <a:pPr rtl="0"/>
            <a:fld id="{D5939589-3E79-4C82-AA4A-FE78234FAA59}" type="slidenum">
              <a:rPr lang="en-GB" smtClean="0"/>
              <a:t>10</a:t>
            </a:fld>
            <a:endParaRPr lang="en-GB" dirty="0"/>
          </a:p>
        </p:txBody>
      </p:sp>
    </p:spTree>
    <p:extLst>
      <p:ext uri="{BB962C8B-B14F-4D97-AF65-F5344CB8AC3E}">
        <p14:creationId xmlns:p14="http://schemas.microsoft.com/office/powerpoint/2010/main" val="3290292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80171-70CF-58C2-2371-9BA132D3A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12E79-F7F0-6C0F-DC9B-AEEC76905128}"/>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152BF5DE-7B09-A463-069E-A463A22646B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C10CC56-4249-3A00-0EDB-8570A14E9111}"/>
              </a:ext>
            </a:extLst>
          </p:cNvPr>
          <p:cNvSpPr>
            <a:spLocks noGrp="1"/>
          </p:cNvSpPr>
          <p:nvPr>
            <p:ph type="sldNum" sz="quarter" idx="5"/>
          </p:nvPr>
        </p:nvSpPr>
        <p:spPr/>
        <p:txBody>
          <a:bodyPr/>
          <a:lstStyle/>
          <a:p>
            <a:pPr rtl="0"/>
            <a:fld id="{D5939589-3E79-4C82-AA4A-FE78234FAA59}" type="slidenum">
              <a:rPr lang="en-GB" smtClean="0"/>
              <a:t>13</a:t>
            </a:fld>
            <a:endParaRPr lang="en-GB" dirty="0"/>
          </a:p>
        </p:txBody>
      </p:sp>
    </p:spTree>
    <p:extLst>
      <p:ext uri="{BB962C8B-B14F-4D97-AF65-F5344CB8AC3E}">
        <p14:creationId xmlns:p14="http://schemas.microsoft.com/office/powerpoint/2010/main" val="3353784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noProof="0" smtClean="0"/>
              <a:t>14</a:t>
            </a:fld>
            <a:endParaRPr lang="en-GB" noProof="0" dirty="0"/>
          </a:p>
        </p:txBody>
      </p:sp>
    </p:spTree>
    <p:extLst>
      <p:ext uri="{BB962C8B-B14F-4D97-AF65-F5344CB8AC3E}">
        <p14:creationId xmlns:p14="http://schemas.microsoft.com/office/powerpoint/2010/main" val="2178198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noProof="0" smtClean="0"/>
              <a:t>18</a:t>
            </a:fld>
            <a:endParaRPr lang="en-GB" noProof="0" dirty="0"/>
          </a:p>
        </p:txBody>
      </p:sp>
    </p:spTree>
    <p:extLst>
      <p:ext uri="{BB962C8B-B14F-4D97-AF65-F5344CB8AC3E}">
        <p14:creationId xmlns:p14="http://schemas.microsoft.com/office/powerpoint/2010/main" val="937266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n-GB" noProof="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n-US" noProof="0" dirty="0"/>
              <a:t>Click icon to add picture</a:t>
            </a:r>
            <a:endParaRPr lang="en-GB" noProof="0"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n-US" noProof="0" dirty="0"/>
              <a:t>Click icon to add picture</a:t>
            </a:r>
            <a:endParaRPr lang="en-GB" noProof="0"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n-US" noProof="0" dirty="0"/>
              <a:t>Click icon to add picture</a:t>
            </a:r>
            <a:endParaRPr lang="en-GB" noProof="0"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n-US" noProof="0" dirty="0"/>
              <a:t>Click icon to add picture</a:t>
            </a:r>
            <a:endParaRPr lang="en-GB" noProof="0"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n-US" noProof="0" dirty="0"/>
              <a:t>Click icon to add picture</a:t>
            </a:r>
            <a:endParaRPr lang="en-GB" noProof="0"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n-US" noProof="0" dirty="0"/>
              <a:t>Click icon to add picture</a:t>
            </a:r>
            <a:endParaRPr lang="en-GB" noProof="0"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n-US" noProof="0" dirty="0"/>
              <a:t>Click icon to add picture</a:t>
            </a:r>
            <a:endParaRPr lang="en-GB" noProof="0"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n-US" noProof="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n-GB" noProof="0"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n-GB" noProof="0"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n-GB" noProof="0"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n-GB" noProof="0"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n-GB" noProof="0"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n-GB" noProof="0"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dirty="0"/>
              <a:t>Click icon to add picture</a:t>
            </a:r>
            <a:endParaRPr lang="en-GB" noProof="0"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n-GB" dirty="0"/>
              <a:t>10/11/2025</a:t>
            </a:r>
            <a:endParaRPr lang="en-GB" noProof="0"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n-GB" noProof="0"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n-GB" noProof="0"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n-GB" noProof="0"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n-US" noProof="0" dirty="0"/>
              <a:t>Click icon to add picture</a:t>
            </a:r>
            <a:endParaRPr lang="en-GB" noProof="0"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n-GB" noProof="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n-US" noProof="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n-US" noProof="0" dirty="0"/>
              <a:t>Click icon to add picture</a:t>
            </a:r>
            <a:endParaRPr lang="en-GB" noProof="0"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n-GB" dirty="0"/>
              <a:t>10/11/2025</a:t>
            </a:r>
            <a:endParaRPr lang="en-GB" noProof="0"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n-GB" noProof="0"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n-GB" noProof="0"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n-US" noProof="0" dirty="0"/>
              <a:t>Click icon to add picture</a:t>
            </a:r>
            <a:endParaRPr lang="en-GB" noProof="0"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n-GB" noProof="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n-GB" noProof="0"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n-GB" noProof="0"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n-GB" noProof="0" smtClean="0"/>
              <a:pPr/>
              <a:t>‹#›</a:t>
            </a:fld>
            <a:endParaRPr lang="en-GB" noProof="0"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n-GB" dirty="0"/>
              <a:t>10/11/2025</a:t>
            </a:r>
            <a:endParaRPr lang="en-GB" noProof="0"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n-GB" noProof="0"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n-GB" noProof="0" smtClean="0"/>
              <a:t>‹#›</a:t>
            </a:fld>
            <a:endParaRPr lang="en-GB" noProof="0"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hyperlink" Target="https://www.gov.uk/government/collections/households-below-average-income-hbai--2" TargetMode="External"/><Relationship Id="rId2" Type="http://schemas.openxmlformats.org/officeDocument/2006/relationships/hyperlink" Target="https://www.gov.uk/government/collections/family-resources-survey--2" TargetMode="Externa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jpeg"/><Relationship Id="rId5" Type="http://schemas.openxmlformats.org/officeDocument/2006/relationships/hyperlink" Target="https://github.com/mcgarryteresa39-stack/individual-project-teresa" TargetMode="Externa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88923" y="585216"/>
            <a:ext cx="7121652" cy="1797037"/>
          </a:xfrm>
        </p:spPr>
        <p:txBody>
          <a:bodyPr rtlCol="0">
            <a:normAutofit/>
          </a:bodyPr>
          <a:lstStyle/>
          <a:p>
            <a:r>
              <a:rPr lang="en-GB" sz="3100" dirty="0"/>
              <a:t>Uk Poverty and inequality trends 1969 - 2017 :</a:t>
            </a:r>
            <a:br>
              <a:rPr lang="en-GB" sz="3100" dirty="0"/>
            </a:br>
            <a:r>
              <a:rPr lang="en-GB" sz="3100" dirty="0"/>
              <a:t>Insights from the world bank pip dataset</a:t>
            </a:r>
            <a:endParaRPr lang="en-GB" sz="4000"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1438275" y="3614165"/>
            <a:ext cx="9372981" cy="1557909"/>
          </a:xfrm>
        </p:spPr>
        <p:txBody>
          <a:bodyPr rtlCol="0">
            <a:normAutofit fontScale="92500" lnSpcReduction="10000"/>
          </a:bodyPr>
          <a:lstStyle/>
          <a:p>
            <a:pPr algn="l"/>
            <a:r>
              <a:rPr lang="en-GB" spc="400" dirty="0"/>
              <a:t>Source: </a:t>
            </a:r>
          </a:p>
          <a:p>
            <a:pPr algn="l"/>
            <a:r>
              <a:rPr lang="en-GB" spc="400" dirty="0"/>
              <a:t>The World Bank Poverty and Inequality Platform (PIP) Dataset</a:t>
            </a:r>
            <a:br>
              <a:rPr lang="en-GB" spc="400" dirty="0"/>
            </a:br>
            <a:endParaRPr lang="en-GB" sz="2000" dirty="0">
              <a:solidFill>
                <a:schemeClr val="bg1"/>
              </a:solidFill>
            </a:endParaRPr>
          </a:p>
          <a:p>
            <a:pPr algn="l" rtl="0"/>
            <a:r>
              <a:rPr lang="en-GB" sz="2000" dirty="0">
                <a:solidFill>
                  <a:schemeClr val="bg1"/>
                </a:solidFill>
              </a:rPr>
              <a:t>Author: Teresa McGarry</a:t>
            </a:r>
          </a:p>
          <a:p>
            <a:pPr rtl="0"/>
            <a:endParaRPr lang="en-GB" dirty="0"/>
          </a:p>
        </p:txBody>
      </p:sp>
      <p:pic>
        <p:nvPicPr>
          <p:cNvPr id="7" name="Picture 6">
            <a:extLst>
              <a:ext uri="{FF2B5EF4-FFF2-40B4-BE49-F238E27FC236}">
                <a16:creationId xmlns:a16="http://schemas.microsoft.com/office/drawing/2014/main" id="{7CF5D5C0-F2BB-A8BB-F92F-CCE4BCB6EC39}"/>
              </a:ext>
            </a:extLst>
          </p:cNvPr>
          <p:cNvPicPr>
            <a:picLocks noChangeAspect="1"/>
          </p:cNvPicPr>
          <p:nvPr/>
        </p:nvPicPr>
        <p:blipFill>
          <a:blip r:embed="rId3"/>
          <a:stretch>
            <a:fillRect/>
          </a:stretch>
        </p:blipFill>
        <p:spPr>
          <a:xfrm>
            <a:off x="1438275" y="5784775"/>
            <a:ext cx="2419688" cy="619211"/>
          </a:xfrm>
          <a:prstGeom prst="rect">
            <a:avLst/>
          </a:prstGeom>
        </p:spPr>
      </p:pic>
      <p:sp>
        <p:nvSpPr>
          <p:cNvPr id="6" name="TextBox 5">
            <a:extLst>
              <a:ext uri="{FF2B5EF4-FFF2-40B4-BE49-F238E27FC236}">
                <a16:creationId xmlns:a16="http://schemas.microsoft.com/office/drawing/2014/main" id="{70A9EF64-AC24-EB0D-DFFB-44D8B594CB24}"/>
              </a:ext>
            </a:extLst>
          </p:cNvPr>
          <p:cNvSpPr txBox="1"/>
          <p:nvPr/>
        </p:nvSpPr>
        <p:spPr>
          <a:xfrm>
            <a:off x="1438275" y="6403986"/>
            <a:ext cx="3618634" cy="369332"/>
          </a:xfrm>
          <a:prstGeom prst="rect">
            <a:avLst/>
          </a:prstGeom>
          <a:noFill/>
        </p:spPr>
        <p:txBody>
          <a:bodyPr wrap="square">
            <a:spAutoFit/>
          </a:bodyPr>
          <a:lstStyle/>
          <a:p>
            <a:r>
              <a:rPr lang="en-GB" dirty="0">
                <a:solidFill>
                  <a:schemeClr val="bg1"/>
                </a:solidFill>
              </a:rPr>
              <a:t>https://pip.worldbank.org/home</a:t>
            </a:r>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1E6E5-82E3-9506-2F05-CE72BD45DE7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91674C-602C-05BE-9EB5-6968CE9237F8}"/>
              </a:ext>
            </a:extLst>
          </p:cNvPr>
          <p:cNvSpPr>
            <a:spLocks noGrp="1"/>
          </p:cNvSpPr>
          <p:nvPr>
            <p:ph type="title"/>
          </p:nvPr>
        </p:nvSpPr>
        <p:spPr>
          <a:xfrm>
            <a:off x="576072" y="365125"/>
            <a:ext cx="10771632" cy="1325563"/>
          </a:xfrm>
        </p:spPr>
        <p:txBody>
          <a:bodyPr rtlCol="0" anchor="ctr">
            <a:normAutofit/>
          </a:bodyPr>
          <a:lstStyle/>
          <a:p>
            <a:pPr rtl="0"/>
            <a:r>
              <a:rPr lang="en-GB" dirty="0"/>
              <a:t>Survey background</a:t>
            </a:r>
          </a:p>
        </p:txBody>
      </p:sp>
      <p:sp>
        <p:nvSpPr>
          <p:cNvPr id="9" name="Date Placeholder 8">
            <a:extLst>
              <a:ext uri="{FF2B5EF4-FFF2-40B4-BE49-F238E27FC236}">
                <a16:creationId xmlns:a16="http://schemas.microsoft.com/office/drawing/2014/main" id="{2B9CE42E-E576-899B-5108-FD802A46ED9C}"/>
              </a:ext>
            </a:extLst>
          </p:cNvPr>
          <p:cNvSpPr>
            <a:spLocks noGrp="1"/>
          </p:cNvSpPr>
          <p:nvPr>
            <p:ph type="dt" sz="half" idx="10"/>
          </p:nvPr>
        </p:nvSpPr>
        <p:spPr>
          <a:xfrm>
            <a:off x="658368" y="6356350"/>
            <a:ext cx="2743200" cy="365125"/>
          </a:xfrm>
        </p:spPr>
        <p:txBody>
          <a:bodyPr rtlCol="0" anchor="ctr">
            <a:normAutofit/>
          </a:bodyPr>
          <a:lstStyle/>
          <a:p>
            <a:pPr rtl="0">
              <a:spcAft>
                <a:spcPts val="600"/>
              </a:spcAft>
            </a:pPr>
            <a:r>
              <a:rPr lang="en-GB" dirty="0"/>
              <a:t>10/11/2025</a:t>
            </a:r>
          </a:p>
        </p:txBody>
      </p:sp>
      <p:sp>
        <p:nvSpPr>
          <p:cNvPr id="11" name="Slide Number Placeholder 10">
            <a:extLst>
              <a:ext uri="{FF2B5EF4-FFF2-40B4-BE49-F238E27FC236}">
                <a16:creationId xmlns:a16="http://schemas.microsoft.com/office/drawing/2014/main" id="{11C0A834-9725-E98C-AC99-B16F443FA620}"/>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en-GB" smtClean="0"/>
              <a:pPr rtl="0">
                <a:spcAft>
                  <a:spcPts val="600"/>
                </a:spcAft>
              </a:pPr>
              <a:t>10</a:t>
            </a:fld>
            <a:endParaRPr lang="en-GB" dirty="0"/>
          </a:p>
        </p:txBody>
      </p:sp>
      <p:pic>
        <p:nvPicPr>
          <p:cNvPr id="6" name="Content Placeholder 5" descr="Illustration of person writing">
            <a:extLst>
              <a:ext uri="{FF2B5EF4-FFF2-40B4-BE49-F238E27FC236}">
                <a16:creationId xmlns:a16="http://schemas.microsoft.com/office/drawing/2014/main" id="{C78F3367-CC74-1DF4-7C31-1E91F27E4DB9}"/>
              </a:ext>
            </a:extLst>
          </p:cNvPr>
          <p:cNvPicPr>
            <a:picLocks noGrp="1" noChangeAspect="1"/>
          </p:cNvPicPr>
          <p:nvPr>
            <p:ph idx="1"/>
          </p:nvPr>
        </p:nvPicPr>
        <p:blipFill>
          <a:blip r:embed="rId3"/>
          <a:stretch>
            <a:fillRect/>
          </a:stretch>
        </p:blipFill>
        <p:spPr>
          <a:xfrm>
            <a:off x="2518385" y="1825625"/>
            <a:ext cx="6886943" cy="4351338"/>
          </a:xfrm>
        </p:spPr>
      </p:pic>
    </p:spTree>
    <p:extLst>
      <p:ext uri="{BB962C8B-B14F-4D97-AF65-F5344CB8AC3E}">
        <p14:creationId xmlns:p14="http://schemas.microsoft.com/office/powerpoint/2010/main" val="694156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0B64-45C4-2A7F-D41C-FDA749092E1F}"/>
              </a:ext>
            </a:extLst>
          </p:cNvPr>
          <p:cNvSpPr>
            <a:spLocks noGrp="1"/>
          </p:cNvSpPr>
          <p:nvPr>
            <p:ph type="title"/>
          </p:nvPr>
        </p:nvSpPr>
        <p:spPr/>
        <p:txBody>
          <a:bodyPr>
            <a:normAutofit/>
          </a:bodyPr>
          <a:lstStyle/>
          <a:p>
            <a:r>
              <a:rPr lang="en-GB" sz="2800" dirty="0"/>
              <a:t>UK’s contribution to the PIP dataset is mainly from the mid 1990’s onwards</a:t>
            </a:r>
          </a:p>
        </p:txBody>
      </p:sp>
      <p:sp>
        <p:nvSpPr>
          <p:cNvPr id="5" name="Slide Number Placeholder 4">
            <a:extLst>
              <a:ext uri="{FF2B5EF4-FFF2-40B4-BE49-F238E27FC236}">
                <a16:creationId xmlns:a16="http://schemas.microsoft.com/office/drawing/2014/main" id="{82F972E4-9C39-2835-6512-C95E8C4F5C5C}"/>
              </a:ext>
            </a:extLst>
          </p:cNvPr>
          <p:cNvSpPr>
            <a:spLocks noGrp="1"/>
          </p:cNvSpPr>
          <p:nvPr>
            <p:ph type="sldNum" sz="quarter" idx="12"/>
          </p:nvPr>
        </p:nvSpPr>
        <p:spPr/>
        <p:txBody>
          <a:bodyPr/>
          <a:lstStyle/>
          <a:p>
            <a:pPr rtl="0"/>
            <a:fld id="{D8DA9DAA-006C-4F4B-980E-E3DF019B24E2}" type="slidenum">
              <a:rPr lang="en-GB" noProof="0" smtClean="0"/>
              <a:t>11</a:t>
            </a:fld>
            <a:endParaRPr lang="en-GB" noProof="0" dirty="0"/>
          </a:p>
        </p:txBody>
      </p:sp>
      <p:sp>
        <p:nvSpPr>
          <p:cNvPr id="10" name="Date Placeholder 2">
            <a:extLst>
              <a:ext uri="{FF2B5EF4-FFF2-40B4-BE49-F238E27FC236}">
                <a16:creationId xmlns:a16="http://schemas.microsoft.com/office/drawing/2014/main" id="{6328E801-DDFF-F860-1C42-28CA7177FC78}"/>
              </a:ext>
            </a:extLst>
          </p:cNvPr>
          <p:cNvSpPr>
            <a:spLocks noGrp="1"/>
          </p:cNvSpPr>
          <p:nvPr>
            <p:ph type="dt" sz="half" idx="10"/>
          </p:nvPr>
        </p:nvSpPr>
        <p:spPr>
          <a:xfrm>
            <a:off x="838200" y="6356350"/>
            <a:ext cx="2743200" cy="365125"/>
          </a:xfrm>
        </p:spPr>
        <p:txBody>
          <a:bodyPr/>
          <a:lstStyle/>
          <a:p>
            <a:pPr>
              <a:spcAft>
                <a:spcPts val="600"/>
              </a:spcAft>
            </a:pPr>
            <a:r>
              <a:rPr lang="en-GB" dirty="0"/>
              <a:t>10/11/2025</a:t>
            </a:r>
          </a:p>
        </p:txBody>
      </p:sp>
      <p:sp>
        <p:nvSpPr>
          <p:cNvPr id="11" name="Footer Placeholder 3">
            <a:extLst>
              <a:ext uri="{FF2B5EF4-FFF2-40B4-BE49-F238E27FC236}">
                <a16:creationId xmlns:a16="http://schemas.microsoft.com/office/drawing/2014/main" id="{20BF36E3-3DCD-1DED-761D-CBD09A0749C6}"/>
              </a:ext>
            </a:extLst>
          </p:cNvPr>
          <p:cNvSpPr>
            <a:spLocks noGrp="1"/>
          </p:cNvSpPr>
          <p:nvPr>
            <p:ph type="ftr" sz="quarter" idx="11"/>
          </p:nvPr>
        </p:nvSpPr>
        <p:spPr>
          <a:xfrm>
            <a:off x="4038600" y="6356350"/>
            <a:ext cx="4114800" cy="365125"/>
          </a:xfrm>
        </p:spPr>
        <p:txBody>
          <a:bodyPr/>
          <a:lstStyle/>
          <a:p>
            <a:r>
              <a:rPr lang="en-GB" dirty="0"/>
              <a:t>UK PIP Dataset Explored</a:t>
            </a:r>
          </a:p>
        </p:txBody>
      </p:sp>
      <p:sp>
        <p:nvSpPr>
          <p:cNvPr id="14" name="TextBox 13">
            <a:extLst>
              <a:ext uri="{FF2B5EF4-FFF2-40B4-BE49-F238E27FC236}">
                <a16:creationId xmlns:a16="http://schemas.microsoft.com/office/drawing/2014/main" id="{2EC7F7D7-BDDA-0AAF-2DF5-804289AD7C90}"/>
              </a:ext>
            </a:extLst>
          </p:cNvPr>
          <p:cNvSpPr txBox="1"/>
          <p:nvPr/>
        </p:nvSpPr>
        <p:spPr>
          <a:xfrm>
            <a:off x="7172325" y="2167116"/>
            <a:ext cx="4181475" cy="2308324"/>
          </a:xfrm>
          <a:prstGeom prst="rect">
            <a:avLst/>
          </a:prstGeom>
          <a:solidFill>
            <a:schemeClr val="accent2">
              <a:lumMod val="20000"/>
              <a:lumOff val="80000"/>
            </a:schemeClr>
          </a:solidFill>
          <a:ln>
            <a:noFill/>
          </a:ln>
        </p:spPr>
        <p:txBody>
          <a:bodyPr wrap="square" rtlCol="0">
            <a:spAutoFit/>
          </a:bodyPr>
          <a:lstStyle/>
          <a:p>
            <a:pPr algn="ctr"/>
            <a:r>
              <a:rPr lang="en-GB" b="1" dirty="0">
                <a:latin typeface="Arial "/>
              </a:rPr>
              <a:t>Survey</a:t>
            </a:r>
          </a:p>
          <a:p>
            <a:r>
              <a:rPr lang="en-GB" sz="1400" b="1" dirty="0">
                <a:latin typeface="Arial" panose="020B0604020202020204" pitchFamily="34" charset="0"/>
                <a:cs typeface="Arial" panose="020B0604020202020204" pitchFamily="34" charset="0"/>
              </a:rPr>
              <a:t>UK Contributions to the World Bank PIP Database (1969–2017)</a:t>
            </a:r>
          </a:p>
          <a:p>
            <a:r>
              <a:rPr lang="en-GB" sz="1400" b="1" dirty="0">
                <a:latin typeface="Arial" panose="020B0604020202020204" pitchFamily="34" charset="0"/>
                <a:cs typeface="Arial" panose="020B0604020202020204" pitchFamily="34" charset="0"/>
              </a:rPr>
              <a:t>1970s and 1980s</a:t>
            </a:r>
            <a:r>
              <a:rPr lang="en-GB" sz="1400" dirty="0">
                <a:latin typeface="Arial" panose="020B0604020202020204" pitchFamily="34" charset="0"/>
                <a:cs typeface="Arial" panose="020B0604020202020204" pitchFamily="34" charset="0"/>
              </a:rPr>
              <a:t>: sparse surveys</a:t>
            </a:r>
          </a:p>
          <a:p>
            <a:r>
              <a:rPr lang="en-GB" sz="1400" b="1" dirty="0">
                <a:latin typeface="Arial" panose="020B0604020202020204" pitchFamily="34" charset="0"/>
                <a:cs typeface="Arial" panose="020B0604020202020204" pitchFamily="34" charset="0"/>
              </a:rPr>
              <a:t>1994 to 2017: consistent reporting</a:t>
            </a:r>
            <a:r>
              <a:rPr lang="en-GB" sz="1400" dirty="0">
                <a:latin typeface="Arial" panose="020B0604020202020204" pitchFamily="34" charset="0"/>
                <a:cs typeface="Arial" panose="020B0604020202020204" pitchFamily="34" charset="0"/>
              </a:rPr>
              <a:t>: Near-annual data from </a:t>
            </a:r>
            <a:r>
              <a:rPr lang="en-GB" sz="1400" b="1" dirty="0">
                <a:latin typeface="Arial" panose="020B0604020202020204" pitchFamily="34" charset="0"/>
                <a:cs typeface="Arial" panose="020B0604020202020204" pitchFamily="34" charset="0"/>
              </a:rPr>
              <a:t>1994 to 2017</a:t>
            </a:r>
            <a:r>
              <a:rPr lang="en-GB" sz="1400" dirty="0">
                <a:latin typeface="Arial" panose="020B0604020202020204" pitchFamily="34" charset="0"/>
                <a:cs typeface="Arial" panose="020B0604020202020204" pitchFamily="34" charset="0"/>
              </a:rPr>
              <a:t>, primarily via two government sponsored longitudinal surveys:</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Family Resources Survey (FRS)</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Households Below Average Income (HBAI)</a:t>
            </a:r>
          </a:p>
          <a:p>
            <a:endParaRPr lang="en-GB" sz="1400" dirty="0"/>
          </a:p>
        </p:txBody>
      </p:sp>
      <p:sp>
        <p:nvSpPr>
          <p:cNvPr id="19" name="TextBox 18">
            <a:extLst>
              <a:ext uri="{FF2B5EF4-FFF2-40B4-BE49-F238E27FC236}">
                <a16:creationId xmlns:a16="http://schemas.microsoft.com/office/drawing/2014/main" id="{461221C7-3CFA-A127-4361-A26FD91FD76D}"/>
              </a:ext>
            </a:extLst>
          </p:cNvPr>
          <p:cNvSpPr txBox="1"/>
          <p:nvPr/>
        </p:nvSpPr>
        <p:spPr>
          <a:xfrm>
            <a:off x="7115604" y="5802352"/>
            <a:ext cx="4267200" cy="553998"/>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Link</a:t>
            </a:r>
            <a:r>
              <a:rPr lang="en-GB" sz="1000" dirty="0">
                <a:solidFill>
                  <a:srgbClr val="0563C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 Family Resources Survey - GOV.UK</a:t>
            </a:r>
            <a:endParaRPr lang="en-GB" sz="1000" dirty="0">
              <a:solidFill>
                <a:srgbClr val="0563C1"/>
              </a:solidFill>
              <a:latin typeface="Arial" panose="020B0604020202020204" pitchFamily="34" charset="0"/>
              <a:cs typeface="Arial" panose="020B0604020202020204" pitchFamily="34" charset="0"/>
            </a:endParaRPr>
          </a:p>
          <a:p>
            <a:r>
              <a:rPr lang="en-GB" sz="1000" dirty="0">
                <a:hlinkClick r:id="rId3">
                  <a:extLst>
                    <a:ext uri="{A12FA001-AC4F-418D-AE19-62706E023703}">
                      <ahyp:hlinkClr xmlns:ahyp="http://schemas.microsoft.com/office/drawing/2018/hyperlinkcolor" val="tx"/>
                    </a:ext>
                  </a:extLst>
                </a:hlinkClick>
              </a:rPr>
              <a:t>Link: </a:t>
            </a:r>
            <a:r>
              <a:rPr lang="en-GB" sz="1000" dirty="0">
                <a:solidFill>
                  <a:srgbClr val="0563C1"/>
                </a:solidFill>
                <a:hlinkClick r:id="rId3">
                  <a:extLst>
                    <a:ext uri="{A12FA001-AC4F-418D-AE19-62706E023703}">
                      <ahyp:hlinkClr xmlns:ahyp="http://schemas.microsoft.com/office/drawing/2018/hyperlinkcolor" val="tx"/>
                    </a:ext>
                  </a:extLst>
                </a:hlinkClick>
              </a:rPr>
              <a:t>Households below average income (HBAI) statistics - GOV.UK</a:t>
            </a:r>
            <a:endParaRPr lang="en-GB" sz="1000" dirty="0">
              <a:solidFill>
                <a:srgbClr val="0563C1"/>
              </a:solidFill>
              <a:latin typeface="Arial" panose="020B0604020202020204" pitchFamily="34" charset="0"/>
              <a:cs typeface="Arial" panose="020B0604020202020204" pitchFamily="34" charset="0"/>
            </a:endParaRPr>
          </a:p>
          <a:p>
            <a:endParaRPr lang="en-GB" sz="1000"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0FE6868C-BCC5-D542-0FDB-573A34C3122C}"/>
              </a:ext>
            </a:extLst>
          </p:cNvPr>
          <p:cNvPicPr>
            <a:picLocks noChangeAspect="1"/>
          </p:cNvPicPr>
          <p:nvPr/>
        </p:nvPicPr>
        <p:blipFill>
          <a:blip r:embed="rId4"/>
          <a:stretch>
            <a:fillRect/>
          </a:stretch>
        </p:blipFill>
        <p:spPr>
          <a:xfrm>
            <a:off x="961595" y="1508113"/>
            <a:ext cx="6154009" cy="4401164"/>
          </a:xfrm>
          <a:prstGeom prst="rect">
            <a:avLst/>
          </a:prstGeom>
        </p:spPr>
      </p:pic>
    </p:spTree>
    <p:extLst>
      <p:ext uri="{BB962C8B-B14F-4D97-AF65-F5344CB8AC3E}">
        <p14:creationId xmlns:p14="http://schemas.microsoft.com/office/powerpoint/2010/main" val="228312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91C3-DEC1-BACD-6A88-2B37F4828EBF}"/>
              </a:ext>
            </a:extLst>
          </p:cNvPr>
          <p:cNvSpPr>
            <a:spLocks noGrp="1"/>
          </p:cNvSpPr>
          <p:nvPr>
            <p:ph type="title"/>
          </p:nvPr>
        </p:nvSpPr>
        <p:spPr/>
        <p:txBody>
          <a:bodyPr>
            <a:normAutofit/>
          </a:bodyPr>
          <a:lstStyle/>
          <a:p>
            <a:r>
              <a:rPr lang="en-GB" sz="2800" dirty="0"/>
              <a:t>Key variables</a:t>
            </a:r>
          </a:p>
        </p:txBody>
      </p:sp>
      <p:sp>
        <p:nvSpPr>
          <p:cNvPr id="3" name="Date Placeholder 2">
            <a:extLst>
              <a:ext uri="{FF2B5EF4-FFF2-40B4-BE49-F238E27FC236}">
                <a16:creationId xmlns:a16="http://schemas.microsoft.com/office/drawing/2014/main" id="{87A98957-D9D1-322A-2F91-07D7AC9D0F67}"/>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D737085A-FFAB-8712-E4FA-56E8A862E1C8}"/>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E913346E-9110-C981-3311-7AC996963519}"/>
              </a:ext>
            </a:extLst>
          </p:cNvPr>
          <p:cNvSpPr>
            <a:spLocks noGrp="1"/>
          </p:cNvSpPr>
          <p:nvPr>
            <p:ph type="sldNum" sz="quarter" idx="12"/>
          </p:nvPr>
        </p:nvSpPr>
        <p:spPr/>
        <p:txBody>
          <a:bodyPr/>
          <a:lstStyle/>
          <a:p>
            <a:pPr rtl="0"/>
            <a:fld id="{D8DA9DAA-006C-4F4B-980E-E3DF019B24E2}" type="slidenum">
              <a:rPr lang="en-GB" noProof="0" smtClean="0"/>
              <a:t>12</a:t>
            </a:fld>
            <a:endParaRPr lang="en-GB" noProof="0" dirty="0"/>
          </a:p>
        </p:txBody>
      </p:sp>
      <p:graphicFrame>
        <p:nvGraphicFramePr>
          <p:cNvPr id="6" name="Table 5">
            <a:extLst>
              <a:ext uri="{FF2B5EF4-FFF2-40B4-BE49-F238E27FC236}">
                <a16:creationId xmlns:a16="http://schemas.microsoft.com/office/drawing/2014/main" id="{E76677B1-4E53-BAC3-29BB-5B376DDBB5D9}"/>
              </a:ext>
            </a:extLst>
          </p:cNvPr>
          <p:cNvGraphicFramePr>
            <a:graphicFrameLocks noGrp="1"/>
          </p:cNvGraphicFramePr>
          <p:nvPr>
            <p:extLst>
              <p:ext uri="{D42A27DB-BD31-4B8C-83A1-F6EECF244321}">
                <p14:modId xmlns:p14="http://schemas.microsoft.com/office/powerpoint/2010/main" val="242134039"/>
              </p:ext>
            </p:extLst>
          </p:nvPr>
        </p:nvGraphicFramePr>
        <p:xfrm>
          <a:off x="838200" y="1261670"/>
          <a:ext cx="10996960" cy="5094680"/>
        </p:xfrm>
        <a:graphic>
          <a:graphicData uri="http://schemas.openxmlformats.org/drawingml/2006/table">
            <a:tbl>
              <a:tblPr firstRow="1" bandRow="1">
                <a:tableStyleId>{5C22544A-7EE6-4342-B048-85BDC9FD1C3A}</a:tableStyleId>
              </a:tblPr>
              <a:tblGrid>
                <a:gridCol w="1445724">
                  <a:extLst>
                    <a:ext uri="{9D8B030D-6E8A-4147-A177-3AD203B41FA5}">
                      <a16:colId xmlns:a16="http://schemas.microsoft.com/office/drawing/2014/main" val="4177636634"/>
                    </a:ext>
                  </a:extLst>
                </a:gridCol>
                <a:gridCol w="8190789">
                  <a:extLst>
                    <a:ext uri="{9D8B030D-6E8A-4147-A177-3AD203B41FA5}">
                      <a16:colId xmlns:a16="http://schemas.microsoft.com/office/drawing/2014/main" val="1008300354"/>
                    </a:ext>
                  </a:extLst>
                </a:gridCol>
                <a:gridCol w="1360447">
                  <a:extLst>
                    <a:ext uri="{9D8B030D-6E8A-4147-A177-3AD203B41FA5}">
                      <a16:colId xmlns:a16="http://schemas.microsoft.com/office/drawing/2014/main" val="1702176255"/>
                    </a:ext>
                  </a:extLst>
                </a:gridCol>
              </a:tblGrid>
              <a:tr h="301603">
                <a:tc>
                  <a:txBody>
                    <a:bodyPr/>
                    <a:lstStyle/>
                    <a:p>
                      <a:r>
                        <a:rPr lang="en-GB" dirty="0">
                          <a:latin typeface="Arial "/>
                        </a:rPr>
                        <a:t>Variable name</a:t>
                      </a:r>
                    </a:p>
                  </a:txBody>
                  <a:tcPr/>
                </a:tc>
                <a:tc>
                  <a:txBody>
                    <a:bodyPr/>
                    <a:lstStyle/>
                    <a:p>
                      <a:r>
                        <a:rPr lang="en-GB" dirty="0">
                          <a:latin typeface="Arial "/>
                        </a:rPr>
                        <a:t>Description</a:t>
                      </a:r>
                    </a:p>
                  </a:txBody>
                  <a:tcPr/>
                </a:tc>
                <a:tc>
                  <a:txBody>
                    <a:bodyPr/>
                    <a:lstStyle/>
                    <a:p>
                      <a:r>
                        <a:rPr lang="en-GB" dirty="0">
                          <a:latin typeface="Arial "/>
                        </a:rPr>
                        <a:t>Measure</a:t>
                      </a:r>
                    </a:p>
                  </a:txBody>
                  <a:tcPr/>
                </a:tc>
                <a:extLst>
                  <a:ext uri="{0D108BD9-81ED-4DB2-BD59-A6C34878D82A}">
                    <a16:rowId xmlns:a16="http://schemas.microsoft.com/office/drawing/2014/main" val="817614150"/>
                  </a:ext>
                </a:extLst>
              </a:tr>
              <a:tr h="2513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Mean</a:t>
                      </a:r>
                    </a:p>
                  </a:txBody>
                  <a:tcPr anchor="ctr"/>
                </a:tc>
                <a:tc>
                  <a:txBody>
                    <a:bodyPr/>
                    <a:lstStyle/>
                    <a:p>
                      <a:r>
                        <a:rPr lang="en-GB" sz="1100" b="0" dirty="0">
                          <a:latin typeface="Arial "/>
                        </a:rPr>
                        <a:t>The mean level of income or expenditure per day.</a:t>
                      </a:r>
                    </a:p>
                  </a:txBody>
                  <a:tcPr anchor="ctr"/>
                </a:tc>
                <a:tc rowSpan="6">
                  <a:txBody>
                    <a:bodyPr/>
                    <a:lstStyle/>
                    <a:p>
                      <a:pPr algn="ctr"/>
                      <a:r>
                        <a:rPr lang="en-GB" sz="1400" b="1" dirty="0">
                          <a:latin typeface="Arial "/>
                        </a:rPr>
                        <a:t>Inequality</a:t>
                      </a:r>
                    </a:p>
                  </a:txBody>
                  <a:tcPr anchor="ctr"/>
                </a:tc>
                <a:extLst>
                  <a:ext uri="{0D108BD9-81ED-4DB2-BD59-A6C34878D82A}">
                    <a16:rowId xmlns:a16="http://schemas.microsoft.com/office/drawing/2014/main" val="2185084217"/>
                  </a:ext>
                </a:extLst>
              </a:tr>
              <a:tr h="276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Median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
                        </a:rPr>
                        <a:t>The level of income or expenditure per day below which half of the population live.</a:t>
                      </a:r>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latin typeface="Arial "/>
                      </a:endParaRPr>
                    </a:p>
                  </a:txBody>
                  <a:tcPr anchor="ctr"/>
                </a:tc>
                <a:extLst>
                  <a:ext uri="{0D108BD9-81ED-4DB2-BD59-A6C34878D82A}">
                    <a16:rowId xmlns:a16="http://schemas.microsoft.com/office/drawing/2014/main" val="687042318"/>
                  </a:ext>
                </a:extLst>
              </a:tr>
              <a:tr h="5278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Palma Index/Ratio</a:t>
                      </a:r>
                    </a:p>
                  </a:txBody>
                  <a:tcPr anchor="ctr"/>
                </a:tc>
                <a:tc>
                  <a:txBody>
                    <a:bodyPr/>
                    <a:lstStyle/>
                    <a:p>
                      <a:r>
                        <a:rPr lang="en-GB" sz="1100" b="0" dirty="0">
                          <a:latin typeface="Arial "/>
                        </a:rPr>
                        <a:t>A measure of income inequality that compares the richest 10% to the poorest 40% of a population. It was developed as an alternative to the Gini coefficient, aiming to better capture disparities at the extremes of the income distribution.</a:t>
                      </a:r>
                    </a:p>
                  </a:txBody>
                  <a:tcPr anchor="ctr"/>
                </a:tc>
                <a:tc vMerge="1">
                  <a:txBody>
                    <a:bodyPr/>
                    <a:lstStyle/>
                    <a:p>
                      <a:endParaRPr lang="en-GB" sz="1200" b="0" dirty="0">
                        <a:latin typeface="Arial "/>
                      </a:endParaRPr>
                    </a:p>
                  </a:txBody>
                  <a:tcPr anchor="ctr"/>
                </a:tc>
                <a:extLst>
                  <a:ext uri="{0D108BD9-81ED-4DB2-BD59-A6C34878D82A}">
                    <a16:rowId xmlns:a16="http://schemas.microsoft.com/office/drawing/2014/main" val="336431445"/>
                  </a:ext>
                </a:extLst>
              </a:tr>
              <a:tr h="5278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Gini Index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
                        </a:rPr>
                        <a:t>A measure of income or wealth inequality within a population. It tells you how evenly income or consumption is distributed across the entire income distribution.</a:t>
                      </a:r>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latin typeface="Arial "/>
                      </a:endParaRPr>
                    </a:p>
                  </a:txBody>
                  <a:tcPr anchor="ctr"/>
                </a:tc>
                <a:extLst>
                  <a:ext uri="{0D108BD9-81ED-4DB2-BD59-A6C34878D82A}">
                    <a16:rowId xmlns:a16="http://schemas.microsoft.com/office/drawing/2014/main" val="2417777676"/>
                  </a:ext>
                </a:extLst>
              </a:tr>
              <a:tr h="5278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Polarization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
                        </a:rPr>
                        <a:t>The growing divide between high-income and low-income groups, often accompanied by the shrinking of the middle class. It’s a key concept in understanding inequality trends, especially in advanced and globalizing economies.</a:t>
                      </a:r>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latin typeface="Arial "/>
                      </a:endParaRPr>
                    </a:p>
                  </a:txBody>
                  <a:tcPr anchor="ctr"/>
                </a:tc>
                <a:extLst>
                  <a:ext uri="{0D108BD9-81ED-4DB2-BD59-A6C34878D82A}">
                    <a16:rowId xmlns:a16="http://schemas.microsoft.com/office/drawing/2014/main" val="583396627"/>
                  </a:ext>
                </a:extLst>
              </a:tr>
              <a:tr h="5278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MLD (Mean Log Deviation)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
                        </a:rPr>
                        <a:t>A measure of income inequality that emphasises disparities at the lower end of the income distribution. It’s part of the generalised entropy class of inequality metrics and is especially sensitive to changes among the poorest.</a:t>
                      </a:r>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latin typeface="Arial "/>
                      </a:endParaRPr>
                    </a:p>
                  </a:txBody>
                  <a:tcPr anchor="ctr"/>
                </a:tc>
                <a:extLst>
                  <a:ext uri="{0D108BD9-81ED-4DB2-BD59-A6C34878D82A}">
                    <a16:rowId xmlns:a16="http://schemas.microsoft.com/office/drawing/2014/main" val="787491087"/>
                  </a:ext>
                </a:extLst>
              </a:tr>
              <a:tr h="3770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Income Gap Ratio</a:t>
                      </a:r>
                    </a:p>
                  </a:txBody>
                  <a:tcPr anchor="ctr"/>
                </a:tc>
                <a:tc>
                  <a:txBody>
                    <a:bodyPr/>
                    <a:lstStyle/>
                    <a:p>
                      <a:r>
                        <a:rPr lang="en-GB" sz="1100" b="0" dirty="0">
                          <a:latin typeface="Arial "/>
                        </a:rPr>
                        <a:t>The mean shortfall in income or consumption from the poverty line, expressed as a percentage of the poverty line, counting the non-poor as having zero shortfall.</a:t>
                      </a:r>
                    </a:p>
                  </a:txBody>
                  <a:tcPr anchor="ctr"/>
                </a:tc>
                <a:tc rowSpan="4">
                  <a:txBody>
                    <a:bodyPr/>
                    <a:lstStyle/>
                    <a:p>
                      <a:pPr algn="ctr"/>
                      <a:r>
                        <a:rPr lang="en-GB" sz="1400" b="1" dirty="0">
                          <a:latin typeface="Arial "/>
                        </a:rPr>
                        <a:t>Poverty</a:t>
                      </a:r>
                    </a:p>
                  </a:txBody>
                  <a:tcPr anchor="ctr"/>
                </a:tc>
                <a:extLst>
                  <a:ext uri="{0D108BD9-81ED-4DB2-BD59-A6C34878D82A}">
                    <a16:rowId xmlns:a16="http://schemas.microsoft.com/office/drawing/2014/main" val="3345039870"/>
                  </a:ext>
                </a:extLst>
              </a:tr>
              <a:tr h="3406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Average Income Shortfall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
                        </a:rPr>
                        <a:t>The average shortfall from the International Poverty Line per day (averaged across population in poverty).</a:t>
                      </a:r>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latin typeface="Arial "/>
                      </a:endParaRPr>
                    </a:p>
                  </a:txBody>
                  <a:tcPr anchor="ctr"/>
                </a:tc>
                <a:extLst>
                  <a:ext uri="{0D108BD9-81ED-4DB2-BD59-A6C34878D82A}">
                    <a16:rowId xmlns:a16="http://schemas.microsoft.com/office/drawing/2014/main" val="2650961085"/>
                  </a:ext>
                </a:extLst>
              </a:tr>
              <a:tr h="3770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Headcount ratio</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
                        </a:rPr>
                        <a:t>% of population living in households with an income or expenditure per person below the International Poverty Line ($2.15 a day in 2017 prices) i.e. how many people are poor.</a:t>
                      </a:r>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latin typeface="Arial "/>
                      </a:endParaRPr>
                    </a:p>
                  </a:txBody>
                  <a:tcPr anchor="ctr"/>
                </a:tc>
                <a:extLst>
                  <a:ext uri="{0D108BD9-81ED-4DB2-BD59-A6C34878D82A}">
                    <a16:rowId xmlns:a16="http://schemas.microsoft.com/office/drawing/2014/main" val="1801436083"/>
                  </a:ext>
                </a:extLst>
              </a:tr>
              <a:tr h="527805">
                <a:tc>
                  <a:txBody>
                    <a:bodyPr/>
                    <a:lstStyle/>
                    <a:p>
                      <a:r>
                        <a:rPr lang="en-GB" sz="1100" b="1" dirty="0">
                          <a:latin typeface="Arial "/>
                        </a:rPr>
                        <a:t>Poverty Gap Index</a:t>
                      </a:r>
                    </a:p>
                  </a:txBody>
                  <a:tcPr anchor="ctr"/>
                </a:tc>
                <a:tc>
                  <a:txBody>
                    <a:bodyPr/>
                    <a:lstStyle/>
                    <a:p>
                      <a:r>
                        <a:rPr lang="en-GB" sz="1100" b="0" dirty="0">
                          <a:latin typeface="Arial "/>
                        </a:rPr>
                        <a:t>The </a:t>
                      </a:r>
                      <a:r>
                        <a:rPr lang="en-GB" sz="1100" b="0" i="1" dirty="0">
                          <a:latin typeface="Arial "/>
                        </a:rPr>
                        <a:t>depth</a:t>
                      </a:r>
                      <a:r>
                        <a:rPr lang="en-GB" sz="1100" b="0" dirty="0">
                          <a:latin typeface="Arial "/>
                        </a:rPr>
                        <a:t> of poverty by calculating how far below the poverty line poor individuals fall, on average, expressed as a percentage of that line. It complements the poverty headcount ratio by showing not just how many are poor, but how poor they are</a:t>
                      </a:r>
                    </a:p>
                  </a:txBody>
                  <a:tcPr anchor="ctr"/>
                </a:tc>
                <a:tc vMerge="1">
                  <a:txBody>
                    <a:bodyPr/>
                    <a:lstStyle/>
                    <a:p>
                      <a:endParaRPr lang="en-GB" sz="1200" b="0" dirty="0">
                        <a:latin typeface="Arial "/>
                      </a:endParaRPr>
                    </a:p>
                  </a:txBody>
                  <a:tcPr anchor="ctr"/>
                </a:tc>
                <a:extLst>
                  <a:ext uri="{0D108BD9-81ED-4DB2-BD59-A6C34878D82A}">
                    <a16:rowId xmlns:a16="http://schemas.microsoft.com/office/drawing/2014/main" val="969437362"/>
                  </a:ext>
                </a:extLst>
              </a:tr>
            </a:tbl>
          </a:graphicData>
        </a:graphic>
      </p:graphicFrame>
    </p:spTree>
    <p:extLst>
      <p:ext uri="{BB962C8B-B14F-4D97-AF65-F5344CB8AC3E}">
        <p14:creationId xmlns:p14="http://schemas.microsoft.com/office/powerpoint/2010/main" val="4043115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AF7F5-C8EB-B77B-2D11-CFCCF92D2E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8CDF18-6854-A482-7F6B-6F129551C9B7}"/>
              </a:ext>
            </a:extLst>
          </p:cNvPr>
          <p:cNvSpPr>
            <a:spLocks noGrp="1"/>
          </p:cNvSpPr>
          <p:nvPr>
            <p:ph type="title"/>
          </p:nvPr>
        </p:nvSpPr>
        <p:spPr>
          <a:xfrm>
            <a:off x="576072" y="365125"/>
            <a:ext cx="10771632" cy="1325563"/>
          </a:xfrm>
        </p:spPr>
        <p:txBody>
          <a:bodyPr rtlCol="0" anchor="ctr">
            <a:normAutofit/>
          </a:bodyPr>
          <a:lstStyle/>
          <a:p>
            <a:pPr rtl="0"/>
            <a:r>
              <a:rPr lang="en-GB" dirty="0"/>
              <a:t>Inequality measures</a:t>
            </a:r>
          </a:p>
        </p:txBody>
      </p:sp>
      <p:sp>
        <p:nvSpPr>
          <p:cNvPr id="9" name="Date Placeholder 8">
            <a:extLst>
              <a:ext uri="{FF2B5EF4-FFF2-40B4-BE49-F238E27FC236}">
                <a16:creationId xmlns:a16="http://schemas.microsoft.com/office/drawing/2014/main" id="{80CBA8CF-2B2B-410D-7C1B-DE7BEA73DAF5}"/>
              </a:ext>
            </a:extLst>
          </p:cNvPr>
          <p:cNvSpPr>
            <a:spLocks noGrp="1"/>
          </p:cNvSpPr>
          <p:nvPr>
            <p:ph type="dt" sz="half" idx="10"/>
          </p:nvPr>
        </p:nvSpPr>
        <p:spPr>
          <a:xfrm>
            <a:off x="658368" y="6356350"/>
            <a:ext cx="2743200" cy="365125"/>
          </a:xfrm>
        </p:spPr>
        <p:txBody>
          <a:bodyPr rtlCol="0" anchor="ctr">
            <a:normAutofit/>
          </a:bodyPr>
          <a:lstStyle/>
          <a:p>
            <a:pPr rtl="0">
              <a:spcAft>
                <a:spcPts val="600"/>
              </a:spcAft>
            </a:pPr>
            <a:r>
              <a:rPr lang="en-GB" dirty="0"/>
              <a:t>10/11/2025</a:t>
            </a:r>
          </a:p>
        </p:txBody>
      </p:sp>
      <p:sp>
        <p:nvSpPr>
          <p:cNvPr id="11" name="Slide Number Placeholder 10">
            <a:extLst>
              <a:ext uri="{FF2B5EF4-FFF2-40B4-BE49-F238E27FC236}">
                <a16:creationId xmlns:a16="http://schemas.microsoft.com/office/drawing/2014/main" id="{FCC9E01F-26E7-D4A3-DA4D-4573C569A940}"/>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en-GB" smtClean="0"/>
              <a:pPr rtl="0">
                <a:spcAft>
                  <a:spcPts val="600"/>
                </a:spcAft>
              </a:pPr>
              <a:t>13</a:t>
            </a:fld>
            <a:endParaRPr lang="en-GB" dirty="0"/>
          </a:p>
        </p:txBody>
      </p:sp>
    </p:spTree>
    <p:extLst>
      <p:ext uri="{BB962C8B-B14F-4D97-AF65-F5344CB8AC3E}">
        <p14:creationId xmlns:p14="http://schemas.microsoft.com/office/powerpoint/2010/main" val="31777492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AADDE-2029-ABD7-01A5-0EA3E568E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C0DE78-0B5B-0D42-75EE-6AAC4A59D5E7}"/>
              </a:ext>
            </a:extLst>
          </p:cNvPr>
          <p:cNvSpPr>
            <a:spLocks noGrp="1"/>
          </p:cNvSpPr>
          <p:nvPr>
            <p:ph type="title"/>
          </p:nvPr>
        </p:nvSpPr>
        <p:spPr>
          <a:xfrm>
            <a:off x="838200" y="258121"/>
            <a:ext cx="10515600" cy="1325563"/>
          </a:xfrm>
        </p:spPr>
        <p:txBody>
          <a:bodyPr>
            <a:noAutofit/>
          </a:bodyPr>
          <a:lstStyle/>
          <a:p>
            <a:r>
              <a:rPr lang="en-GB" sz="2800" dirty="0">
                <a:latin typeface="Arial "/>
              </a:rPr>
              <a:t>Mean and Median: The consistently higher Mean implies rising inequality among the poor i.e. the poorest became much poorer. 3 of the 5 largest (mean-median) gaps occur between 2000-2003  </a:t>
            </a:r>
          </a:p>
        </p:txBody>
      </p:sp>
      <p:sp>
        <p:nvSpPr>
          <p:cNvPr id="3" name="Date Placeholder 2">
            <a:extLst>
              <a:ext uri="{FF2B5EF4-FFF2-40B4-BE49-F238E27FC236}">
                <a16:creationId xmlns:a16="http://schemas.microsoft.com/office/drawing/2014/main" id="{42BF36EC-33EA-2792-7B60-5E42D0083105}"/>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FA9ADE43-F67D-69A0-FCE8-5D759080AEBA}"/>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2BE2108D-2DB5-A3A3-3382-20AAB83CEC1B}"/>
              </a:ext>
            </a:extLst>
          </p:cNvPr>
          <p:cNvSpPr>
            <a:spLocks noGrp="1"/>
          </p:cNvSpPr>
          <p:nvPr>
            <p:ph type="sldNum" sz="quarter" idx="12"/>
          </p:nvPr>
        </p:nvSpPr>
        <p:spPr/>
        <p:txBody>
          <a:bodyPr/>
          <a:lstStyle/>
          <a:p>
            <a:pPr rtl="0"/>
            <a:fld id="{D8DA9DAA-006C-4F4B-980E-E3DF019B24E2}" type="slidenum">
              <a:rPr lang="en-GB" noProof="0" smtClean="0"/>
              <a:t>14</a:t>
            </a:fld>
            <a:endParaRPr lang="en-GB" noProof="0" dirty="0"/>
          </a:p>
        </p:txBody>
      </p:sp>
      <p:sp>
        <p:nvSpPr>
          <p:cNvPr id="6" name="TextBox 5">
            <a:extLst>
              <a:ext uri="{FF2B5EF4-FFF2-40B4-BE49-F238E27FC236}">
                <a16:creationId xmlns:a16="http://schemas.microsoft.com/office/drawing/2014/main" id="{16EF6B2A-900F-2344-874F-D19FE204E85B}"/>
              </a:ext>
            </a:extLst>
          </p:cNvPr>
          <p:cNvSpPr txBox="1"/>
          <p:nvPr/>
        </p:nvSpPr>
        <p:spPr>
          <a:xfrm>
            <a:off x="8887522" y="1835241"/>
            <a:ext cx="2877015" cy="1446550"/>
          </a:xfrm>
          <a:prstGeom prst="rect">
            <a:avLst/>
          </a:prstGeom>
          <a:solidFill>
            <a:schemeClr val="accent2">
              <a:lumMod val="20000"/>
              <a:lumOff val="80000"/>
            </a:schemeClr>
          </a:solidFill>
          <a:ln>
            <a:noFill/>
          </a:ln>
        </p:spPr>
        <p:txBody>
          <a:bodyPr wrap="square" rtlCol="0">
            <a:spAutoFit/>
          </a:bodyPr>
          <a:lstStyle/>
          <a:p>
            <a:pPr algn="ctr"/>
            <a:r>
              <a:rPr lang="en-GB" b="1" dirty="0">
                <a:latin typeface="Arial "/>
              </a:rPr>
              <a:t>Interpretation</a:t>
            </a:r>
          </a:p>
          <a:p>
            <a:r>
              <a:rPr lang="en-GB" sz="1400" dirty="0">
                <a:latin typeface="Arial "/>
              </a:rPr>
              <a:t>The </a:t>
            </a:r>
            <a:r>
              <a:rPr lang="en-GB" sz="1400" b="1" dirty="0">
                <a:latin typeface="Arial "/>
              </a:rPr>
              <a:t>depth of poverty</a:t>
            </a:r>
            <a:r>
              <a:rPr lang="en-GB" sz="1400" dirty="0">
                <a:latin typeface="Arial "/>
              </a:rPr>
              <a:t> is increasing — i.e., poor individuals are further below the poverty line on average (mean) and at the midpoint (median).</a:t>
            </a:r>
          </a:p>
        </p:txBody>
      </p:sp>
      <p:graphicFrame>
        <p:nvGraphicFramePr>
          <p:cNvPr id="11" name="Table 10">
            <a:extLst>
              <a:ext uri="{FF2B5EF4-FFF2-40B4-BE49-F238E27FC236}">
                <a16:creationId xmlns:a16="http://schemas.microsoft.com/office/drawing/2014/main" id="{92CF25AF-52C4-4DBD-2E9F-0FB71A79D06C}"/>
              </a:ext>
            </a:extLst>
          </p:cNvPr>
          <p:cNvGraphicFramePr>
            <a:graphicFrameLocks noGrp="1"/>
          </p:cNvGraphicFramePr>
          <p:nvPr>
            <p:extLst>
              <p:ext uri="{D42A27DB-BD31-4B8C-83A1-F6EECF244321}">
                <p14:modId xmlns:p14="http://schemas.microsoft.com/office/powerpoint/2010/main" val="2375122284"/>
              </p:ext>
            </p:extLst>
          </p:nvPr>
        </p:nvGraphicFramePr>
        <p:xfrm>
          <a:off x="8887521" y="3396733"/>
          <a:ext cx="2877016" cy="2042160"/>
        </p:xfrm>
        <a:graphic>
          <a:graphicData uri="http://schemas.openxmlformats.org/drawingml/2006/table">
            <a:tbl>
              <a:tblPr firstRow="1" bandRow="1">
                <a:tableStyleId>{5C22544A-7EE6-4342-B048-85BDC9FD1C3A}</a:tableStyleId>
              </a:tblPr>
              <a:tblGrid>
                <a:gridCol w="1438508">
                  <a:extLst>
                    <a:ext uri="{9D8B030D-6E8A-4147-A177-3AD203B41FA5}">
                      <a16:colId xmlns:a16="http://schemas.microsoft.com/office/drawing/2014/main" val="1851093883"/>
                    </a:ext>
                  </a:extLst>
                </a:gridCol>
                <a:gridCol w="1438508">
                  <a:extLst>
                    <a:ext uri="{9D8B030D-6E8A-4147-A177-3AD203B41FA5}">
                      <a16:colId xmlns:a16="http://schemas.microsoft.com/office/drawing/2014/main" val="2845560938"/>
                    </a:ext>
                  </a:extLst>
                </a:gridCol>
              </a:tblGrid>
              <a:tr h="303933">
                <a:tc>
                  <a:txBody>
                    <a:bodyPr/>
                    <a:lstStyle/>
                    <a:p>
                      <a:pPr algn="ctr"/>
                      <a:r>
                        <a:rPr lang="en-GB" sz="1400" dirty="0">
                          <a:latin typeface="Arial "/>
                        </a:rPr>
                        <a:t>Year</a:t>
                      </a:r>
                    </a:p>
                  </a:txBody>
                  <a:tcPr/>
                </a:tc>
                <a:tc>
                  <a:txBody>
                    <a:bodyPr/>
                    <a:lstStyle/>
                    <a:p>
                      <a:pPr algn="ctr"/>
                      <a:r>
                        <a:rPr lang="en-GB" sz="1400" dirty="0">
                          <a:latin typeface="Arial "/>
                        </a:rPr>
                        <a:t>Largest gaps</a:t>
                      </a:r>
                    </a:p>
                    <a:p>
                      <a:pPr algn="ctr"/>
                      <a:r>
                        <a:rPr lang="en-GB" sz="1400" dirty="0">
                          <a:latin typeface="Arial "/>
                        </a:rPr>
                        <a:t>Mean-Median</a:t>
                      </a:r>
                    </a:p>
                  </a:txBody>
                  <a:tcPr/>
                </a:tc>
                <a:extLst>
                  <a:ext uri="{0D108BD9-81ED-4DB2-BD59-A6C34878D82A}">
                    <a16:rowId xmlns:a16="http://schemas.microsoft.com/office/drawing/2014/main" val="3828848158"/>
                  </a:ext>
                </a:extLst>
              </a:tr>
              <a:tr h="303933">
                <a:tc>
                  <a:txBody>
                    <a:bodyPr/>
                    <a:lstStyle/>
                    <a:p>
                      <a:pPr algn="ctr"/>
                      <a:r>
                        <a:rPr lang="en-GB" sz="1400" b="1" dirty="0">
                          <a:latin typeface="Arial "/>
                        </a:rPr>
                        <a:t>2000</a:t>
                      </a:r>
                    </a:p>
                  </a:txBody>
                  <a:tcPr/>
                </a:tc>
                <a:tc>
                  <a:txBody>
                    <a:bodyPr/>
                    <a:lstStyle/>
                    <a:p>
                      <a:pPr algn="ctr"/>
                      <a:r>
                        <a:rPr lang="en-GB" sz="1400" dirty="0">
                          <a:latin typeface="Arial "/>
                        </a:rPr>
                        <a:t>12.80</a:t>
                      </a:r>
                    </a:p>
                  </a:txBody>
                  <a:tcPr/>
                </a:tc>
                <a:extLst>
                  <a:ext uri="{0D108BD9-81ED-4DB2-BD59-A6C34878D82A}">
                    <a16:rowId xmlns:a16="http://schemas.microsoft.com/office/drawing/2014/main" val="1213515471"/>
                  </a:ext>
                </a:extLst>
              </a:tr>
              <a:tr h="303933">
                <a:tc>
                  <a:txBody>
                    <a:bodyPr/>
                    <a:lstStyle/>
                    <a:p>
                      <a:pPr algn="ctr"/>
                      <a:r>
                        <a:rPr lang="en-GB" sz="1400" b="1" dirty="0">
                          <a:latin typeface="Arial "/>
                        </a:rPr>
                        <a:t>2001</a:t>
                      </a:r>
                    </a:p>
                  </a:txBody>
                  <a:tcPr/>
                </a:tc>
                <a:tc>
                  <a:txBody>
                    <a:bodyPr/>
                    <a:lstStyle/>
                    <a:p>
                      <a:pPr algn="ctr"/>
                      <a:r>
                        <a:rPr lang="en-GB" sz="1400" dirty="0">
                          <a:latin typeface="Arial "/>
                        </a:rPr>
                        <a:t>11.91</a:t>
                      </a:r>
                    </a:p>
                  </a:txBody>
                  <a:tcPr/>
                </a:tc>
                <a:extLst>
                  <a:ext uri="{0D108BD9-81ED-4DB2-BD59-A6C34878D82A}">
                    <a16:rowId xmlns:a16="http://schemas.microsoft.com/office/drawing/2014/main" val="2313834405"/>
                  </a:ext>
                </a:extLst>
              </a:tr>
              <a:tr h="303933">
                <a:tc>
                  <a:txBody>
                    <a:bodyPr/>
                    <a:lstStyle/>
                    <a:p>
                      <a:pPr algn="ctr"/>
                      <a:r>
                        <a:rPr lang="en-GB" sz="1400" dirty="0">
                          <a:latin typeface="Arial "/>
                        </a:rPr>
                        <a:t>2007</a:t>
                      </a:r>
                    </a:p>
                  </a:txBody>
                  <a:tcPr/>
                </a:tc>
                <a:tc>
                  <a:txBody>
                    <a:bodyPr/>
                    <a:lstStyle/>
                    <a:p>
                      <a:pPr algn="ctr"/>
                      <a:r>
                        <a:rPr lang="en-GB" sz="1400" dirty="0">
                          <a:latin typeface="Arial "/>
                        </a:rPr>
                        <a:t>10.58</a:t>
                      </a:r>
                    </a:p>
                  </a:txBody>
                  <a:tcPr/>
                </a:tc>
                <a:extLst>
                  <a:ext uri="{0D108BD9-81ED-4DB2-BD59-A6C34878D82A}">
                    <a16:rowId xmlns:a16="http://schemas.microsoft.com/office/drawing/2014/main" val="402544494"/>
                  </a:ext>
                </a:extLst>
              </a:tr>
              <a:tr h="303933">
                <a:tc>
                  <a:txBody>
                    <a:bodyPr/>
                    <a:lstStyle/>
                    <a:p>
                      <a:pPr algn="ctr"/>
                      <a:r>
                        <a:rPr lang="en-GB" sz="1400" dirty="0">
                          <a:latin typeface="Arial "/>
                        </a:rPr>
                        <a:t>2016</a:t>
                      </a:r>
                    </a:p>
                  </a:txBody>
                  <a:tcPr/>
                </a:tc>
                <a:tc>
                  <a:txBody>
                    <a:bodyPr/>
                    <a:lstStyle/>
                    <a:p>
                      <a:pPr algn="ctr"/>
                      <a:r>
                        <a:rPr lang="en-GB" sz="1400" dirty="0">
                          <a:latin typeface="Arial "/>
                        </a:rPr>
                        <a:t>10.08</a:t>
                      </a:r>
                    </a:p>
                  </a:txBody>
                  <a:tcPr/>
                </a:tc>
                <a:extLst>
                  <a:ext uri="{0D108BD9-81ED-4DB2-BD59-A6C34878D82A}">
                    <a16:rowId xmlns:a16="http://schemas.microsoft.com/office/drawing/2014/main" val="3872935889"/>
                  </a:ext>
                </a:extLst>
              </a:tr>
              <a:tr h="303933">
                <a:tc>
                  <a:txBody>
                    <a:bodyPr/>
                    <a:lstStyle/>
                    <a:p>
                      <a:pPr algn="ctr"/>
                      <a:r>
                        <a:rPr lang="en-GB" sz="1400" b="1" dirty="0">
                          <a:latin typeface="Arial "/>
                        </a:rPr>
                        <a:t>2003</a:t>
                      </a:r>
                    </a:p>
                  </a:txBody>
                  <a:tcPr/>
                </a:tc>
                <a:tc>
                  <a:txBody>
                    <a:bodyPr/>
                    <a:lstStyle/>
                    <a:p>
                      <a:pPr algn="ctr"/>
                      <a:r>
                        <a:rPr lang="en-GB" sz="1400" dirty="0">
                          <a:latin typeface="Arial "/>
                        </a:rPr>
                        <a:t>9.89</a:t>
                      </a:r>
                    </a:p>
                  </a:txBody>
                  <a:tcPr/>
                </a:tc>
                <a:extLst>
                  <a:ext uri="{0D108BD9-81ED-4DB2-BD59-A6C34878D82A}">
                    <a16:rowId xmlns:a16="http://schemas.microsoft.com/office/drawing/2014/main" val="744972657"/>
                  </a:ext>
                </a:extLst>
              </a:tr>
            </a:tbl>
          </a:graphicData>
        </a:graphic>
      </p:graphicFrame>
      <p:grpSp>
        <p:nvGrpSpPr>
          <p:cNvPr id="9" name="Group 8">
            <a:extLst>
              <a:ext uri="{FF2B5EF4-FFF2-40B4-BE49-F238E27FC236}">
                <a16:creationId xmlns:a16="http://schemas.microsoft.com/office/drawing/2014/main" id="{6612BE91-7D7F-A03A-FE1C-CA1A14D5208C}"/>
              </a:ext>
            </a:extLst>
          </p:cNvPr>
          <p:cNvGrpSpPr/>
          <p:nvPr/>
        </p:nvGrpSpPr>
        <p:grpSpPr>
          <a:xfrm>
            <a:off x="838199" y="1589956"/>
            <a:ext cx="7933965" cy="4409399"/>
            <a:chOff x="827049" y="1589957"/>
            <a:chExt cx="7945116" cy="4387174"/>
          </a:xfrm>
        </p:grpSpPr>
        <p:pic>
          <p:nvPicPr>
            <p:cNvPr id="10" name="Picture 9">
              <a:extLst>
                <a:ext uri="{FF2B5EF4-FFF2-40B4-BE49-F238E27FC236}">
                  <a16:creationId xmlns:a16="http://schemas.microsoft.com/office/drawing/2014/main" id="{B6DD5FBC-D519-2309-F070-CC1AEDA123F5}"/>
                </a:ext>
              </a:extLst>
            </p:cNvPr>
            <p:cNvPicPr>
              <a:picLocks noChangeAspect="1"/>
            </p:cNvPicPr>
            <p:nvPr/>
          </p:nvPicPr>
          <p:blipFill>
            <a:blip r:embed="rId3"/>
            <a:stretch>
              <a:fillRect/>
            </a:stretch>
          </p:blipFill>
          <p:spPr>
            <a:xfrm>
              <a:off x="827049" y="1589957"/>
              <a:ext cx="7945116" cy="4387174"/>
            </a:xfrm>
            <a:prstGeom prst="rect">
              <a:avLst/>
            </a:prstGeom>
          </p:spPr>
        </p:pic>
        <p:sp>
          <p:nvSpPr>
            <p:cNvPr id="7" name="Oval 6">
              <a:extLst>
                <a:ext uri="{FF2B5EF4-FFF2-40B4-BE49-F238E27FC236}">
                  <a16:creationId xmlns:a16="http://schemas.microsoft.com/office/drawing/2014/main" id="{07224F2D-2061-EED2-DC19-A30D6F946404}"/>
                </a:ext>
              </a:extLst>
            </p:cNvPr>
            <p:cNvSpPr/>
            <p:nvPr/>
          </p:nvSpPr>
          <p:spPr>
            <a:xfrm>
              <a:off x="5653669" y="1834006"/>
              <a:ext cx="1126274" cy="358548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accent1"/>
                  </a:solidFill>
                </a:ln>
              </a:endParaRPr>
            </a:p>
          </p:txBody>
        </p:sp>
      </p:grpSp>
      <p:sp>
        <p:nvSpPr>
          <p:cNvPr id="12" name="TextBox 11">
            <a:extLst>
              <a:ext uri="{FF2B5EF4-FFF2-40B4-BE49-F238E27FC236}">
                <a16:creationId xmlns:a16="http://schemas.microsoft.com/office/drawing/2014/main" id="{E209D57F-E62F-F3F8-841C-59AB8D5D9F59}"/>
              </a:ext>
            </a:extLst>
          </p:cNvPr>
          <p:cNvSpPr txBox="1"/>
          <p:nvPr/>
        </p:nvSpPr>
        <p:spPr>
          <a:xfrm>
            <a:off x="4915830" y="6188927"/>
            <a:ext cx="4361985" cy="246221"/>
          </a:xfrm>
          <a:prstGeom prst="rect">
            <a:avLst/>
          </a:prstGeom>
          <a:noFill/>
        </p:spPr>
        <p:txBody>
          <a:bodyPr wrap="square" rtlCol="0">
            <a:spAutoFit/>
          </a:bodyPr>
          <a:lstStyle/>
          <a:p>
            <a:r>
              <a:rPr lang="en-GB" sz="1000" dirty="0">
                <a:latin typeface="Arial "/>
              </a:rPr>
              <a:t>NB A full set of mean-median gaps are shows in the Appendix</a:t>
            </a:r>
          </a:p>
        </p:txBody>
      </p:sp>
    </p:spTree>
    <p:extLst>
      <p:ext uri="{BB962C8B-B14F-4D97-AF65-F5344CB8AC3E}">
        <p14:creationId xmlns:p14="http://schemas.microsoft.com/office/powerpoint/2010/main" val="2316455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EDB03-372C-1E75-85E7-4E124E5B52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5858A-7F13-4D83-418A-0E8E10BFE187}"/>
              </a:ext>
            </a:extLst>
          </p:cNvPr>
          <p:cNvSpPr>
            <a:spLocks noGrp="1"/>
          </p:cNvSpPr>
          <p:nvPr>
            <p:ph type="title"/>
          </p:nvPr>
        </p:nvSpPr>
        <p:spPr/>
        <p:txBody>
          <a:bodyPr>
            <a:normAutofit/>
          </a:bodyPr>
          <a:lstStyle/>
          <a:p>
            <a:r>
              <a:rPr lang="en-GB" sz="2800" dirty="0">
                <a:latin typeface="Arial "/>
              </a:rPr>
              <a:t>Palma Ratio and Gini Index: There is a strong positive correlation between these two inequality measures</a:t>
            </a:r>
            <a:br>
              <a:rPr lang="en-GB" sz="2800" dirty="0">
                <a:latin typeface="Arial "/>
              </a:rPr>
            </a:br>
            <a:endParaRPr lang="en-GB" sz="2800" dirty="0">
              <a:latin typeface="Arial "/>
            </a:endParaRPr>
          </a:p>
        </p:txBody>
      </p:sp>
      <p:sp>
        <p:nvSpPr>
          <p:cNvPr id="3" name="Date Placeholder 2">
            <a:extLst>
              <a:ext uri="{FF2B5EF4-FFF2-40B4-BE49-F238E27FC236}">
                <a16:creationId xmlns:a16="http://schemas.microsoft.com/office/drawing/2014/main" id="{278502C4-033B-1AE2-E72B-BE5A9CEAD1E8}"/>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26F0EBEF-034F-2728-6F11-FBD98628925F}"/>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7AC4D85F-F2D6-1B14-E65D-1CEFA183836F}"/>
              </a:ext>
            </a:extLst>
          </p:cNvPr>
          <p:cNvSpPr>
            <a:spLocks noGrp="1"/>
          </p:cNvSpPr>
          <p:nvPr>
            <p:ph type="sldNum" sz="quarter" idx="12"/>
          </p:nvPr>
        </p:nvSpPr>
        <p:spPr/>
        <p:txBody>
          <a:bodyPr/>
          <a:lstStyle/>
          <a:p>
            <a:pPr rtl="0"/>
            <a:fld id="{D8DA9DAA-006C-4F4B-980E-E3DF019B24E2}" type="slidenum">
              <a:rPr lang="en-GB" noProof="0" smtClean="0"/>
              <a:t>15</a:t>
            </a:fld>
            <a:endParaRPr lang="en-GB" noProof="0" dirty="0"/>
          </a:p>
        </p:txBody>
      </p:sp>
      <p:pic>
        <p:nvPicPr>
          <p:cNvPr id="8" name="Picture 7">
            <a:extLst>
              <a:ext uri="{FF2B5EF4-FFF2-40B4-BE49-F238E27FC236}">
                <a16:creationId xmlns:a16="http://schemas.microsoft.com/office/drawing/2014/main" id="{B174FC2F-0214-5FD5-9CD7-5ADCF3553E57}"/>
              </a:ext>
            </a:extLst>
          </p:cNvPr>
          <p:cNvPicPr>
            <a:picLocks noChangeAspect="1"/>
          </p:cNvPicPr>
          <p:nvPr/>
        </p:nvPicPr>
        <p:blipFill>
          <a:blip r:embed="rId2"/>
          <a:stretch>
            <a:fillRect/>
          </a:stretch>
        </p:blipFill>
        <p:spPr>
          <a:xfrm>
            <a:off x="977291" y="1405359"/>
            <a:ext cx="7014314" cy="4966840"/>
          </a:xfrm>
          <a:prstGeom prst="rect">
            <a:avLst/>
          </a:prstGeom>
        </p:spPr>
      </p:pic>
    </p:spTree>
    <p:extLst>
      <p:ext uri="{BB962C8B-B14F-4D97-AF65-F5344CB8AC3E}">
        <p14:creationId xmlns:p14="http://schemas.microsoft.com/office/powerpoint/2010/main" val="1427434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B388F-8C57-3A73-3B1D-B4D8D333B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4446E-8234-FAEC-32DF-D7E132A717AA}"/>
              </a:ext>
            </a:extLst>
          </p:cNvPr>
          <p:cNvSpPr>
            <a:spLocks noGrp="1"/>
          </p:cNvSpPr>
          <p:nvPr>
            <p:ph type="title"/>
          </p:nvPr>
        </p:nvSpPr>
        <p:spPr/>
        <p:txBody>
          <a:bodyPr>
            <a:normAutofit/>
          </a:bodyPr>
          <a:lstStyle/>
          <a:p>
            <a:r>
              <a:rPr lang="en-GB" sz="2800" dirty="0">
                <a:latin typeface="Arial "/>
              </a:rPr>
              <a:t>Palma Ratio and Gini Index: Both measures show that income inequality has risen modestly over time</a:t>
            </a:r>
            <a:br>
              <a:rPr lang="en-GB" sz="2400" dirty="0"/>
            </a:br>
            <a:endParaRPr lang="en-GB" sz="2400" dirty="0"/>
          </a:p>
        </p:txBody>
      </p:sp>
      <p:sp>
        <p:nvSpPr>
          <p:cNvPr id="3" name="Date Placeholder 2">
            <a:extLst>
              <a:ext uri="{FF2B5EF4-FFF2-40B4-BE49-F238E27FC236}">
                <a16:creationId xmlns:a16="http://schemas.microsoft.com/office/drawing/2014/main" id="{3E181019-D3B9-9506-39EB-BDB2745B9B18}"/>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D6D30005-9331-3EAA-137D-023761B9A3C2}"/>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9356F86D-6E8A-FDC3-0A08-C22C9F539104}"/>
              </a:ext>
            </a:extLst>
          </p:cNvPr>
          <p:cNvSpPr>
            <a:spLocks noGrp="1"/>
          </p:cNvSpPr>
          <p:nvPr>
            <p:ph type="sldNum" sz="quarter" idx="12"/>
          </p:nvPr>
        </p:nvSpPr>
        <p:spPr/>
        <p:txBody>
          <a:bodyPr/>
          <a:lstStyle/>
          <a:p>
            <a:pPr rtl="0"/>
            <a:fld id="{D8DA9DAA-006C-4F4B-980E-E3DF019B24E2}" type="slidenum">
              <a:rPr lang="en-GB" noProof="0" smtClean="0"/>
              <a:t>16</a:t>
            </a:fld>
            <a:endParaRPr lang="en-GB" noProof="0" dirty="0"/>
          </a:p>
        </p:txBody>
      </p:sp>
      <p:graphicFrame>
        <p:nvGraphicFramePr>
          <p:cNvPr id="7" name="Table 6">
            <a:extLst>
              <a:ext uri="{FF2B5EF4-FFF2-40B4-BE49-F238E27FC236}">
                <a16:creationId xmlns:a16="http://schemas.microsoft.com/office/drawing/2014/main" id="{CEE93DB6-0FEE-4CD2-65BA-7BF13082EE74}"/>
              </a:ext>
            </a:extLst>
          </p:cNvPr>
          <p:cNvGraphicFramePr>
            <a:graphicFrameLocks noGrp="1"/>
          </p:cNvGraphicFramePr>
          <p:nvPr>
            <p:extLst>
              <p:ext uri="{D42A27DB-BD31-4B8C-83A1-F6EECF244321}">
                <p14:modId xmlns:p14="http://schemas.microsoft.com/office/powerpoint/2010/main" val="1238194916"/>
              </p:ext>
            </p:extLst>
          </p:nvPr>
        </p:nvGraphicFramePr>
        <p:xfrm>
          <a:off x="947445" y="1518164"/>
          <a:ext cx="3693663" cy="1092830"/>
        </p:xfrm>
        <a:graphic>
          <a:graphicData uri="http://schemas.openxmlformats.org/drawingml/2006/table">
            <a:tbl>
              <a:tblPr firstRow="1" bandRow="1">
                <a:tableStyleId>{5C22544A-7EE6-4342-B048-85BDC9FD1C3A}</a:tableStyleId>
              </a:tblPr>
              <a:tblGrid>
                <a:gridCol w="1231221">
                  <a:extLst>
                    <a:ext uri="{9D8B030D-6E8A-4147-A177-3AD203B41FA5}">
                      <a16:colId xmlns:a16="http://schemas.microsoft.com/office/drawing/2014/main" val="606301508"/>
                    </a:ext>
                  </a:extLst>
                </a:gridCol>
                <a:gridCol w="1231221">
                  <a:extLst>
                    <a:ext uri="{9D8B030D-6E8A-4147-A177-3AD203B41FA5}">
                      <a16:colId xmlns:a16="http://schemas.microsoft.com/office/drawing/2014/main" val="3467118216"/>
                    </a:ext>
                  </a:extLst>
                </a:gridCol>
                <a:gridCol w="1231221">
                  <a:extLst>
                    <a:ext uri="{9D8B030D-6E8A-4147-A177-3AD203B41FA5}">
                      <a16:colId xmlns:a16="http://schemas.microsoft.com/office/drawing/2014/main" val="37048303"/>
                    </a:ext>
                  </a:extLst>
                </a:gridCol>
              </a:tblGrid>
              <a:tr h="326986">
                <a:tc>
                  <a:txBody>
                    <a:bodyPr/>
                    <a:lstStyle/>
                    <a:p>
                      <a:pPr algn="ctr">
                        <a:buNone/>
                      </a:pPr>
                      <a:r>
                        <a:rPr lang="en-GB" sz="1200" dirty="0">
                          <a:latin typeface="Arial" panose="020B0604020202020204" pitchFamily="34" charset="0"/>
                          <a:cs typeface="Arial" panose="020B0604020202020204" pitchFamily="34" charset="0"/>
                        </a:rPr>
                        <a:t>Palma Ratio change 1969 vs 2017</a:t>
                      </a:r>
                    </a:p>
                  </a:txBody>
                  <a:tcPr anchor="ctr"/>
                </a:tc>
                <a:tc>
                  <a:txBody>
                    <a:bodyPr/>
                    <a:lstStyle/>
                    <a:p>
                      <a:pPr algn="ctr">
                        <a:buNone/>
                      </a:pPr>
                      <a:r>
                        <a:rPr lang="en-GB" sz="1200" dirty="0">
                          <a:latin typeface="Arial" panose="020B0604020202020204" pitchFamily="34" charset="0"/>
                          <a:cs typeface="Arial" panose="020B0604020202020204" pitchFamily="34" charset="0"/>
                        </a:rPr>
                        <a:t>% change</a:t>
                      </a:r>
                    </a:p>
                  </a:txBody>
                  <a:tcPr anchor="ctr"/>
                </a:tc>
                <a:tc>
                  <a:txBody>
                    <a:bodyPr/>
                    <a:lstStyle/>
                    <a:p>
                      <a:pPr algn="ctr">
                        <a:buNone/>
                      </a:pPr>
                      <a:r>
                        <a:rPr lang="en-GB" sz="1200" dirty="0">
                          <a:latin typeface="Arial" panose="020B0604020202020204" pitchFamily="34" charset="0"/>
                          <a:cs typeface="Arial" panose="020B0604020202020204" pitchFamily="34" charset="0"/>
                        </a:rPr>
                        <a:t>Mean increase per interval</a:t>
                      </a:r>
                    </a:p>
                  </a:txBody>
                  <a:tcPr anchor="ctr"/>
                </a:tc>
                <a:extLst>
                  <a:ext uri="{0D108BD9-81ED-4DB2-BD59-A6C34878D82A}">
                    <a16:rowId xmlns:a16="http://schemas.microsoft.com/office/drawing/2014/main" val="4118648837"/>
                  </a:ext>
                </a:extLst>
              </a:tr>
              <a:tr h="452750">
                <a:tc>
                  <a:txBody>
                    <a:bodyPr/>
                    <a:lstStyle/>
                    <a:p>
                      <a:pPr algn="ctr">
                        <a:buNone/>
                      </a:pPr>
                      <a:r>
                        <a:rPr lang="en-GB" sz="1200" b="1" dirty="0">
                          <a:latin typeface="Arial" panose="020B0604020202020204" pitchFamily="34" charset="0"/>
                          <a:cs typeface="Arial" panose="020B0604020202020204" pitchFamily="34" charset="0"/>
                        </a:rPr>
                        <a:t>0.12</a:t>
                      </a:r>
                    </a:p>
                  </a:txBody>
                  <a:tcPr anchor="ctr"/>
                </a:tc>
                <a:tc>
                  <a:txBody>
                    <a:bodyPr/>
                    <a:lstStyle/>
                    <a:p>
                      <a:pPr algn="ctr">
                        <a:buNone/>
                      </a:pPr>
                      <a:r>
                        <a:rPr lang="en-GB" sz="1200" b="1" dirty="0">
                          <a:latin typeface="Arial" panose="020B0604020202020204" pitchFamily="34" charset="0"/>
                          <a:cs typeface="Arial" panose="020B0604020202020204" pitchFamily="34" charset="0"/>
                        </a:rPr>
                        <a:t>9.19%</a:t>
                      </a:r>
                    </a:p>
                  </a:txBody>
                  <a:tcPr anchor="ctr"/>
                </a:tc>
                <a:tc>
                  <a:txBody>
                    <a:bodyPr/>
                    <a:lstStyle/>
                    <a:p>
                      <a:pPr algn="ctr">
                        <a:buNone/>
                      </a:pPr>
                      <a:r>
                        <a:rPr lang="en-GB" sz="1200" b="1" dirty="0">
                          <a:latin typeface="Arial" panose="020B0604020202020204" pitchFamily="34" charset="0"/>
                          <a:cs typeface="Arial" panose="020B0604020202020204" pitchFamily="34" charset="0"/>
                        </a:rPr>
                        <a:t>0.004</a:t>
                      </a:r>
                    </a:p>
                  </a:txBody>
                  <a:tcPr anchor="ctr"/>
                </a:tc>
                <a:extLst>
                  <a:ext uri="{0D108BD9-81ED-4DB2-BD59-A6C34878D82A}">
                    <a16:rowId xmlns:a16="http://schemas.microsoft.com/office/drawing/2014/main" val="2202922484"/>
                  </a:ext>
                </a:extLst>
              </a:tr>
            </a:tbl>
          </a:graphicData>
        </a:graphic>
      </p:graphicFrame>
      <p:graphicFrame>
        <p:nvGraphicFramePr>
          <p:cNvPr id="10" name="Table 9">
            <a:extLst>
              <a:ext uri="{FF2B5EF4-FFF2-40B4-BE49-F238E27FC236}">
                <a16:creationId xmlns:a16="http://schemas.microsoft.com/office/drawing/2014/main" id="{0089DF15-0E45-369A-B10A-5AB88444537B}"/>
              </a:ext>
            </a:extLst>
          </p:cNvPr>
          <p:cNvGraphicFramePr>
            <a:graphicFrameLocks noGrp="1"/>
          </p:cNvGraphicFramePr>
          <p:nvPr>
            <p:extLst>
              <p:ext uri="{D42A27DB-BD31-4B8C-83A1-F6EECF244321}">
                <p14:modId xmlns:p14="http://schemas.microsoft.com/office/powerpoint/2010/main" val="339040261"/>
              </p:ext>
            </p:extLst>
          </p:nvPr>
        </p:nvGraphicFramePr>
        <p:xfrm>
          <a:off x="8431693" y="1556748"/>
          <a:ext cx="3334995" cy="1092830"/>
        </p:xfrm>
        <a:graphic>
          <a:graphicData uri="http://schemas.openxmlformats.org/drawingml/2006/table">
            <a:tbl>
              <a:tblPr firstRow="1" bandRow="1">
                <a:tableStyleId>{5C22544A-7EE6-4342-B048-85BDC9FD1C3A}</a:tableStyleId>
              </a:tblPr>
              <a:tblGrid>
                <a:gridCol w="1111665">
                  <a:extLst>
                    <a:ext uri="{9D8B030D-6E8A-4147-A177-3AD203B41FA5}">
                      <a16:colId xmlns:a16="http://schemas.microsoft.com/office/drawing/2014/main" val="606301508"/>
                    </a:ext>
                  </a:extLst>
                </a:gridCol>
                <a:gridCol w="1111665">
                  <a:extLst>
                    <a:ext uri="{9D8B030D-6E8A-4147-A177-3AD203B41FA5}">
                      <a16:colId xmlns:a16="http://schemas.microsoft.com/office/drawing/2014/main" val="3467118216"/>
                    </a:ext>
                  </a:extLst>
                </a:gridCol>
                <a:gridCol w="1111665">
                  <a:extLst>
                    <a:ext uri="{9D8B030D-6E8A-4147-A177-3AD203B41FA5}">
                      <a16:colId xmlns:a16="http://schemas.microsoft.com/office/drawing/2014/main" val="37048303"/>
                    </a:ext>
                  </a:extLst>
                </a:gridCol>
              </a:tblGrid>
              <a:tr h="0">
                <a:tc>
                  <a:txBody>
                    <a:bodyPr/>
                    <a:lstStyle/>
                    <a:p>
                      <a:pPr algn="ctr">
                        <a:buNone/>
                      </a:pPr>
                      <a:r>
                        <a:rPr lang="en-GB" sz="1200" dirty="0">
                          <a:latin typeface="Arial" panose="020B0604020202020204" pitchFamily="34" charset="0"/>
                          <a:cs typeface="Arial" panose="020B0604020202020204" pitchFamily="34" charset="0"/>
                        </a:rPr>
                        <a:t>Gini Ratio change 1969 vs 2017</a:t>
                      </a:r>
                    </a:p>
                  </a:txBody>
                  <a:tcPr anchor="ctr"/>
                </a:tc>
                <a:tc>
                  <a:txBody>
                    <a:bodyPr/>
                    <a:lstStyle/>
                    <a:p>
                      <a:pPr algn="ctr">
                        <a:buNone/>
                      </a:pPr>
                      <a:r>
                        <a:rPr lang="en-GB" sz="1200" dirty="0">
                          <a:latin typeface="Arial" panose="020B0604020202020204" pitchFamily="34" charset="0"/>
                          <a:cs typeface="Arial" panose="020B0604020202020204" pitchFamily="34" charset="0"/>
                        </a:rPr>
                        <a:t>% change</a:t>
                      </a:r>
                    </a:p>
                  </a:txBody>
                  <a:tcPr anchor="ctr"/>
                </a:tc>
                <a:tc>
                  <a:txBody>
                    <a:bodyPr/>
                    <a:lstStyle/>
                    <a:p>
                      <a:pPr algn="ctr">
                        <a:buNone/>
                      </a:pPr>
                      <a:r>
                        <a:rPr lang="en-GB" sz="1200" dirty="0">
                          <a:latin typeface="Arial" panose="020B0604020202020204" pitchFamily="34" charset="0"/>
                          <a:cs typeface="Arial" panose="020B0604020202020204" pitchFamily="34" charset="0"/>
                        </a:rPr>
                        <a:t>Mean increase per interval</a:t>
                      </a:r>
                    </a:p>
                  </a:txBody>
                  <a:tcPr anchor="ctr"/>
                </a:tc>
                <a:extLst>
                  <a:ext uri="{0D108BD9-81ED-4DB2-BD59-A6C34878D82A}">
                    <a16:rowId xmlns:a16="http://schemas.microsoft.com/office/drawing/2014/main" val="4118648837"/>
                  </a:ext>
                </a:extLst>
              </a:tr>
              <a:tr h="452750">
                <a:tc>
                  <a:txBody>
                    <a:bodyPr/>
                    <a:lstStyle/>
                    <a:p>
                      <a:pPr algn="ctr">
                        <a:buNone/>
                      </a:pPr>
                      <a:r>
                        <a:rPr lang="en-GB" sz="1200" b="1" dirty="0">
                          <a:latin typeface="Arial" panose="020B0604020202020204" pitchFamily="34" charset="0"/>
                          <a:cs typeface="Arial" panose="020B0604020202020204" pitchFamily="34" charset="0"/>
                        </a:rPr>
                        <a:t>0.015</a:t>
                      </a:r>
                    </a:p>
                  </a:txBody>
                  <a:tcPr anchor="ctr"/>
                </a:tc>
                <a:tc>
                  <a:txBody>
                    <a:bodyPr/>
                    <a:lstStyle/>
                    <a:p>
                      <a:pPr algn="ctr">
                        <a:buNone/>
                      </a:pPr>
                      <a:r>
                        <a:rPr lang="en-GB" sz="1200" b="1" dirty="0">
                          <a:latin typeface="Arial" panose="020B0604020202020204" pitchFamily="34" charset="0"/>
                          <a:cs typeface="Arial" panose="020B0604020202020204" pitchFamily="34" charset="0"/>
                        </a:rPr>
                        <a:t>4.38%</a:t>
                      </a:r>
                    </a:p>
                  </a:txBody>
                  <a:tcPr anchor="ctr"/>
                </a:tc>
                <a:tc>
                  <a:txBody>
                    <a:bodyPr/>
                    <a:lstStyle/>
                    <a:p>
                      <a:pPr algn="ctr">
                        <a:buNone/>
                      </a:pPr>
                      <a:r>
                        <a:rPr lang="en-GB" sz="1200" b="1" dirty="0">
                          <a:latin typeface="Arial" panose="020B0604020202020204" pitchFamily="34" charset="0"/>
                          <a:cs typeface="Arial" panose="020B0604020202020204" pitchFamily="34" charset="0"/>
                        </a:rPr>
                        <a:t>0.0005</a:t>
                      </a:r>
                    </a:p>
                  </a:txBody>
                  <a:tcPr anchor="ctr"/>
                </a:tc>
                <a:extLst>
                  <a:ext uri="{0D108BD9-81ED-4DB2-BD59-A6C34878D82A}">
                    <a16:rowId xmlns:a16="http://schemas.microsoft.com/office/drawing/2014/main" val="2202922484"/>
                  </a:ext>
                </a:extLst>
              </a:tr>
            </a:tbl>
          </a:graphicData>
        </a:graphic>
      </p:graphicFrame>
      <p:sp>
        <p:nvSpPr>
          <p:cNvPr id="11" name="TextBox 10">
            <a:extLst>
              <a:ext uri="{FF2B5EF4-FFF2-40B4-BE49-F238E27FC236}">
                <a16:creationId xmlns:a16="http://schemas.microsoft.com/office/drawing/2014/main" id="{84349390-B445-C5F3-58AB-4B12BAB1D02A}"/>
              </a:ext>
            </a:extLst>
          </p:cNvPr>
          <p:cNvSpPr txBox="1"/>
          <p:nvPr/>
        </p:nvSpPr>
        <p:spPr>
          <a:xfrm>
            <a:off x="5121595" y="1556748"/>
            <a:ext cx="2787011" cy="1015663"/>
          </a:xfrm>
          <a:prstGeom prst="rect">
            <a:avLst/>
          </a:prstGeom>
          <a:solidFill>
            <a:schemeClr val="accent2">
              <a:lumMod val="20000"/>
              <a:lumOff val="80000"/>
            </a:schemeClr>
          </a:solidFill>
          <a:ln>
            <a:noFill/>
          </a:ln>
        </p:spPr>
        <p:txBody>
          <a:bodyPr wrap="square" rtlCol="0">
            <a:spAutoFit/>
          </a:bodyPr>
          <a:lstStyle/>
          <a:p>
            <a:pPr algn="ctr"/>
            <a:r>
              <a:rPr lang="en-GB" b="1" dirty="0">
                <a:latin typeface="Arial "/>
              </a:rPr>
              <a:t>Interpretation</a:t>
            </a:r>
          </a:p>
          <a:p>
            <a:r>
              <a:rPr lang="en-GB" sz="1400" dirty="0">
                <a:latin typeface="Arial "/>
              </a:rPr>
              <a:t>Whichever lens is used, the UK has become more unequal over the past 50 years. </a:t>
            </a:r>
          </a:p>
        </p:txBody>
      </p:sp>
      <p:pic>
        <p:nvPicPr>
          <p:cNvPr id="13" name="Picture 12" descr="A graph with blue dots and numbers&#10;&#10;AI-generated content may be incorrect.">
            <a:extLst>
              <a:ext uri="{FF2B5EF4-FFF2-40B4-BE49-F238E27FC236}">
                <a16:creationId xmlns:a16="http://schemas.microsoft.com/office/drawing/2014/main" id="{9569B11A-5260-1316-554B-B38942DC2D7E}"/>
              </a:ext>
            </a:extLst>
          </p:cNvPr>
          <p:cNvPicPr>
            <a:picLocks noChangeAspect="1"/>
          </p:cNvPicPr>
          <p:nvPr/>
        </p:nvPicPr>
        <p:blipFill>
          <a:blip r:embed="rId2"/>
          <a:stretch>
            <a:fillRect/>
          </a:stretch>
        </p:blipFill>
        <p:spPr>
          <a:xfrm>
            <a:off x="7813689" y="2678667"/>
            <a:ext cx="4378311" cy="3648593"/>
          </a:xfrm>
          <a:prstGeom prst="rect">
            <a:avLst/>
          </a:prstGeom>
        </p:spPr>
      </p:pic>
      <p:pic>
        <p:nvPicPr>
          <p:cNvPr id="15" name="Picture 14" descr="A graph with blue dots and numbers&#10;&#10;AI-generated content may be incorrect.">
            <a:extLst>
              <a:ext uri="{FF2B5EF4-FFF2-40B4-BE49-F238E27FC236}">
                <a16:creationId xmlns:a16="http://schemas.microsoft.com/office/drawing/2014/main" id="{612F7F2B-5B77-F874-FDFA-7711BFD8E0DC}"/>
              </a:ext>
            </a:extLst>
          </p:cNvPr>
          <p:cNvPicPr>
            <a:picLocks noChangeAspect="1"/>
          </p:cNvPicPr>
          <p:nvPr/>
        </p:nvPicPr>
        <p:blipFill>
          <a:blip r:embed="rId3"/>
          <a:stretch>
            <a:fillRect/>
          </a:stretch>
        </p:blipFill>
        <p:spPr>
          <a:xfrm>
            <a:off x="838200" y="2722754"/>
            <a:ext cx="4378312" cy="3648594"/>
          </a:xfrm>
          <a:prstGeom prst="rect">
            <a:avLst/>
          </a:prstGeom>
        </p:spPr>
      </p:pic>
      <p:graphicFrame>
        <p:nvGraphicFramePr>
          <p:cNvPr id="16" name="Table 15">
            <a:extLst>
              <a:ext uri="{FF2B5EF4-FFF2-40B4-BE49-F238E27FC236}">
                <a16:creationId xmlns:a16="http://schemas.microsoft.com/office/drawing/2014/main" id="{FED7829D-835C-DE6C-4F4F-BA6A6EB96409}"/>
              </a:ext>
            </a:extLst>
          </p:cNvPr>
          <p:cNvGraphicFramePr>
            <a:graphicFrameLocks noGrp="1"/>
          </p:cNvGraphicFramePr>
          <p:nvPr>
            <p:extLst>
              <p:ext uri="{D42A27DB-BD31-4B8C-83A1-F6EECF244321}">
                <p14:modId xmlns:p14="http://schemas.microsoft.com/office/powerpoint/2010/main" val="1168220232"/>
              </p:ext>
            </p:extLst>
          </p:nvPr>
        </p:nvGraphicFramePr>
        <p:xfrm>
          <a:off x="5121595" y="3434531"/>
          <a:ext cx="2787011" cy="2225040"/>
        </p:xfrm>
        <a:graphic>
          <a:graphicData uri="http://schemas.openxmlformats.org/drawingml/2006/table">
            <a:tbl>
              <a:tblPr firstRow="1" bandRow="1">
                <a:tableStyleId>{5C22544A-7EE6-4342-B048-85BDC9FD1C3A}</a:tableStyleId>
              </a:tblPr>
              <a:tblGrid>
                <a:gridCol w="2787011">
                  <a:extLst>
                    <a:ext uri="{9D8B030D-6E8A-4147-A177-3AD203B41FA5}">
                      <a16:colId xmlns:a16="http://schemas.microsoft.com/office/drawing/2014/main" val="1303543177"/>
                    </a:ext>
                  </a:extLst>
                </a:gridCol>
              </a:tblGrid>
              <a:tr h="370840">
                <a:tc>
                  <a:txBody>
                    <a:bodyPr/>
                    <a:lstStyle/>
                    <a:p>
                      <a:pPr algn="ctr"/>
                      <a:r>
                        <a:rPr lang="en-GB" sz="1400" dirty="0">
                          <a:latin typeface="Arial "/>
                        </a:rPr>
                        <a:t>Top 5 highest years</a:t>
                      </a:r>
                    </a:p>
                  </a:txBody>
                  <a:tcPr/>
                </a:tc>
                <a:extLst>
                  <a:ext uri="{0D108BD9-81ED-4DB2-BD59-A6C34878D82A}">
                    <a16:rowId xmlns:a16="http://schemas.microsoft.com/office/drawing/2014/main" val="2239706348"/>
                  </a:ext>
                </a:extLst>
              </a:tr>
              <a:tr h="370840">
                <a:tc>
                  <a:txBody>
                    <a:bodyPr/>
                    <a:lstStyle/>
                    <a:p>
                      <a:pPr algn="ctr"/>
                      <a:r>
                        <a:rPr lang="en-GB" sz="1400" dirty="0">
                          <a:latin typeface="Arial "/>
                        </a:rPr>
                        <a:t>2000</a:t>
                      </a:r>
                    </a:p>
                  </a:txBody>
                  <a:tcPr/>
                </a:tc>
                <a:extLst>
                  <a:ext uri="{0D108BD9-81ED-4DB2-BD59-A6C34878D82A}">
                    <a16:rowId xmlns:a16="http://schemas.microsoft.com/office/drawing/2014/main" val="3138162550"/>
                  </a:ext>
                </a:extLst>
              </a:tr>
              <a:tr h="370840">
                <a:tc>
                  <a:txBody>
                    <a:bodyPr/>
                    <a:lstStyle/>
                    <a:p>
                      <a:pPr algn="ctr"/>
                      <a:r>
                        <a:rPr lang="en-GB" sz="1400" dirty="0">
                          <a:latin typeface="Arial "/>
                        </a:rPr>
                        <a:t>2001</a:t>
                      </a:r>
                    </a:p>
                  </a:txBody>
                  <a:tcPr/>
                </a:tc>
                <a:extLst>
                  <a:ext uri="{0D108BD9-81ED-4DB2-BD59-A6C34878D82A}">
                    <a16:rowId xmlns:a16="http://schemas.microsoft.com/office/drawing/2014/main" val="3942670895"/>
                  </a:ext>
                </a:extLst>
              </a:tr>
              <a:tr h="370840">
                <a:tc>
                  <a:txBody>
                    <a:bodyPr/>
                    <a:lstStyle/>
                    <a:p>
                      <a:pPr algn="ctr"/>
                      <a:r>
                        <a:rPr lang="en-GB" sz="1400" dirty="0">
                          <a:latin typeface="Arial "/>
                        </a:rPr>
                        <a:t>1999</a:t>
                      </a:r>
                    </a:p>
                  </a:txBody>
                  <a:tcPr/>
                </a:tc>
                <a:extLst>
                  <a:ext uri="{0D108BD9-81ED-4DB2-BD59-A6C34878D82A}">
                    <a16:rowId xmlns:a16="http://schemas.microsoft.com/office/drawing/2014/main" val="635834790"/>
                  </a:ext>
                </a:extLst>
              </a:tr>
              <a:tr h="370840">
                <a:tc>
                  <a:txBody>
                    <a:bodyPr/>
                    <a:lstStyle/>
                    <a:p>
                      <a:pPr algn="ctr"/>
                      <a:r>
                        <a:rPr lang="en-GB" sz="1400" dirty="0">
                          <a:latin typeface="Arial "/>
                        </a:rPr>
                        <a:t>1998</a:t>
                      </a:r>
                    </a:p>
                  </a:txBody>
                  <a:tcPr/>
                </a:tc>
                <a:extLst>
                  <a:ext uri="{0D108BD9-81ED-4DB2-BD59-A6C34878D82A}">
                    <a16:rowId xmlns:a16="http://schemas.microsoft.com/office/drawing/2014/main" val="3887573221"/>
                  </a:ext>
                </a:extLst>
              </a:tr>
              <a:tr h="370840">
                <a:tc>
                  <a:txBody>
                    <a:bodyPr/>
                    <a:lstStyle/>
                    <a:p>
                      <a:pPr algn="ctr"/>
                      <a:r>
                        <a:rPr lang="en-GB" sz="1400" dirty="0">
                          <a:latin typeface="Arial "/>
                        </a:rPr>
                        <a:t>2004</a:t>
                      </a:r>
                    </a:p>
                  </a:txBody>
                  <a:tcPr/>
                </a:tc>
                <a:extLst>
                  <a:ext uri="{0D108BD9-81ED-4DB2-BD59-A6C34878D82A}">
                    <a16:rowId xmlns:a16="http://schemas.microsoft.com/office/drawing/2014/main" val="4228035441"/>
                  </a:ext>
                </a:extLst>
              </a:tr>
            </a:tbl>
          </a:graphicData>
        </a:graphic>
      </p:graphicFrame>
    </p:spTree>
    <p:extLst>
      <p:ext uri="{BB962C8B-B14F-4D97-AF65-F5344CB8AC3E}">
        <p14:creationId xmlns:p14="http://schemas.microsoft.com/office/powerpoint/2010/main" val="4261705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329DF-7D17-3A11-ADCB-8657B0DB8F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C000FC-63B8-C33E-0CB3-FEDDE2B9DD97}"/>
              </a:ext>
            </a:extLst>
          </p:cNvPr>
          <p:cNvSpPr>
            <a:spLocks noGrp="1"/>
          </p:cNvSpPr>
          <p:nvPr>
            <p:ph type="title"/>
          </p:nvPr>
        </p:nvSpPr>
        <p:spPr/>
        <p:txBody>
          <a:bodyPr>
            <a:normAutofit/>
          </a:bodyPr>
          <a:lstStyle/>
          <a:p>
            <a:r>
              <a:rPr lang="en-GB" sz="2800" dirty="0">
                <a:latin typeface="Arial "/>
              </a:rPr>
              <a:t>Polarization: While there is only a modest positive trend when comparing 1969 to 2017, there is a lot of fluctuation evident over this timeline</a:t>
            </a:r>
          </a:p>
        </p:txBody>
      </p:sp>
      <p:sp>
        <p:nvSpPr>
          <p:cNvPr id="3" name="Date Placeholder 2">
            <a:extLst>
              <a:ext uri="{FF2B5EF4-FFF2-40B4-BE49-F238E27FC236}">
                <a16:creationId xmlns:a16="http://schemas.microsoft.com/office/drawing/2014/main" id="{82043FA0-F9C2-E7CE-7645-F561BB265EAC}"/>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4879066D-B3A5-85AC-2ED1-7AF816600D39}"/>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9E1530F3-C942-55F6-A48E-070CC5DD9BF5}"/>
              </a:ext>
            </a:extLst>
          </p:cNvPr>
          <p:cNvSpPr>
            <a:spLocks noGrp="1"/>
          </p:cNvSpPr>
          <p:nvPr>
            <p:ph type="sldNum" sz="quarter" idx="12"/>
          </p:nvPr>
        </p:nvSpPr>
        <p:spPr/>
        <p:txBody>
          <a:bodyPr/>
          <a:lstStyle/>
          <a:p>
            <a:pPr rtl="0"/>
            <a:fld id="{D8DA9DAA-006C-4F4B-980E-E3DF019B24E2}" type="slidenum">
              <a:rPr lang="en-GB" noProof="0" smtClean="0"/>
              <a:t>17</a:t>
            </a:fld>
            <a:endParaRPr lang="en-GB" noProof="0" dirty="0"/>
          </a:p>
        </p:txBody>
      </p:sp>
      <p:sp>
        <p:nvSpPr>
          <p:cNvPr id="6" name="TextBox 5">
            <a:extLst>
              <a:ext uri="{FF2B5EF4-FFF2-40B4-BE49-F238E27FC236}">
                <a16:creationId xmlns:a16="http://schemas.microsoft.com/office/drawing/2014/main" id="{53A4075F-2697-A53C-800F-B80091F42218}"/>
              </a:ext>
            </a:extLst>
          </p:cNvPr>
          <p:cNvSpPr txBox="1"/>
          <p:nvPr/>
        </p:nvSpPr>
        <p:spPr>
          <a:xfrm>
            <a:off x="6871499" y="3089251"/>
            <a:ext cx="3816624" cy="1015663"/>
          </a:xfrm>
          <a:prstGeom prst="rect">
            <a:avLst/>
          </a:prstGeom>
          <a:solidFill>
            <a:schemeClr val="accent2">
              <a:lumMod val="20000"/>
              <a:lumOff val="80000"/>
            </a:schemeClr>
          </a:solidFill>
          <a:ln>
            <a:noFill/>
          </a:ln>
        </p:spPr>
        <p:txBody>
          <a:bodyPr wrap="square" rtlCol="0">
            <a:spAutoFit/>
          </a:bodyPr>
          <a:lstStyle/>
          <a:p>
            <a:pPr algn="ctr"/>
            <a:r>
              <a:rPr lang="en-GB" b="1" dirty="0">
                <a:latin typeface="Arial "/>
              </a:rPr>
              <a:t>Interpretation</a:t>
            </a:r>
          </a:p>
          <a:p>
            <a:r>
              <a:rPr lang="en-GB" sz="1400" dirty="0">
                <a:latin typeface="Arial "/>
              </a:rPr>
              <a:t>The fluctuations in Polarization indicate that  </a:t>
            </a:r>
            <a:r>
              <a:rPr lang="en-GB" sz="1400" b="1" dirty="0">
                <a:latin typeface="Arial "/>
              </a:rPr>
              <a:t>it is sensitive to short‑term shocks</a:t>
            </a:r>
            <a:r>
              <a:rPr lang="en-GB" sz="1400" dirty="0">
                <a:latin typeface="Arial "/>
              </a:rPr>
              <a:t>, but the long‑term story is still one of gradual increase.</a:t>
            </a:r>
          </a:p>
        </p:txBody>
      </p:sp>
      <p:pic>
        <p:nvPicPr>
          <p:cNvPr id="8" name="Picture 7" descr="A graph with blue dots and numbers&#10;&#10;AI-generated content may be incorrect.">
            <a:extLst>
              <a:ext uri="{FF2B5EF4-FFF2-40B4-BE49-F238E27FC236}">
                <a16:creationId xmlns:a16="http://schemas.microsoft.com/office/drawing/2014/main" id="{BD2D742B-DB8D-7EEC-E365-A1B4D487259C}"/>
              </a:ext>
            </a:extLst>
          </p:cNvPr>
          <p:cNvPicPr>
            <a:picLocks noChangeAspect="1"/>
          </p:cNvPicPr>
          <p:nvPr/>
        </p:nvPicPr>
        <p:blipFill>
          <a:blip r:embed="rId2"/>
          <a:stretch>
            <a:fillRect/>
          </a:stretch>
        </p:blipFill>
        <p:spPr>
          <a:xfrm>
            <a:off x="1156500" y="1690687"/>
            <a:ext cx="5396699" cy="4497249"/>
          </a:xfrm>
          <a:prstGeom prst="rect">
            <a:avLst/>
          </a:prstGeom>
        </p:spPr>
      </p:pic>
      <p:graphicFrame>
        <p:nvGraphicFramePr>
          <p:cNvPr id="9" name="Table 8">
            <a:extLst>
              <a:ext uri="{FF2B5EF4-FFF2-40B4-BE49-F238E27FC236}">
                <a16:creationId xmlns:a16="http://schemas.microsoft.com/office/drawing/2014/main" id="{9217ADC8-526E-177A-58AE-9795C5426FD8}"/>
              </a:ext>
            </a:extLst>
          </p:cNvPr>
          <p:cNvGraphicFramePr>
            <a:graphicFrameLocks noGrp="1"/>
          </p:cNvGraphicFramePr>
          <p:nvPr>
            <p:extLst>
              <p:ext uri="{D42A27DB-BD31-4B8C-83A1-F6EECF244321}">
                <p14:modId xmlns:p14="http://schemas.microsoft.com/office/powerpoint/2010/main" val="729015433"/>
              </p:ext>
            </p:extLst>
          </p:nvPr>
        </p:nvGraphicFramePr>
        <p:xfrm>
          <a:off x="6871499" y="1819102"/>
          <a:ext cx="3816624" cy="1184270"/>
        </p:xfrm>
        <a:graphic>
          <a:graphicData uri="http://schemas.openxmlformats.org/drawingml/2006/table">
            <a:tbl>
              <a:tblPr firstRow="1" bandRow="1">
                <a:tableStyleId>{5C22544A-7EE6-4342-B048-85BDC9FD1C3A}</a:tableStyleId>
              </a:tblPr>
              <a:tblGrid>
                <a:gridCol w="1272208">
                  <a:extLst>
                    <a:ext uri="{9D8B030D-6E8A-4147-A177-3AD203B41FA5}">
                      <a16:colId xmlns:a16="http://schemas.microsoft.com/office/drawing/2014/main" val="606301508"/>
                    </a:ext>
                  </a:extLst>
                </a:gridCol>
                <a:gridCol w="1272208">
                  <a:extLst>
                    <a:ext uri="{9D8B030D-6E8A-4147-A177-3AD203B41FA5}">
                      <a16:colId xmlns:a16="http://schemas.microsoft.com/office/drawing/2014/main" val="3467118216"/>
                    </a:ext>
                  </a:extLst>
                </a:gridCol>
                <a:gridCol w="1272208">
                  <a:extLst>
                    <a:ext uri="{9D8B030D-6E8A-4147-A177-3AD203B41FA5}">
                      <a16:colId xmlns:a16="http://schemas.microsoft.com/office/drawing/2014/main" val="37048303"/>
                    </a:ext>
                  </a:extLst>
                </a:gridCol>
              </a:tblGrid>
              <a:tr h="326986">
                <a:tc>
                  <a:txBody>
                    <a:bodyPr/>
                    <a:lstStyle/>
                    <a:p>
                      <a:pPr algn="ctr">
                        <a:buNone/>
                      </a:pPr>
                      <a:r>
                        <a:rPr lang="en-GB" sz="1400" dirty="0">
                          <a:latin typeface="Arial "/>
                        </a:rPr>
                        <a:t>Polarization 1969 vs 2017</a:t>
                      </a:r>
                    </a:p>
                  </a:txBody>
                  <a:tcPr anchor="ctr"/>
                </a:tc>
                <a:tc>
                  <a:txBody>
                    <a:bodyPr/>
                    <a:lstStyle/>
                    <a:p>
                      <a:pPr algn="ctr">
                        <a:buNone/>
                      </a:pPr>
                      <a:r>
                        <a:rPr lang="en-GB" sz="1400" dirty="0">
                          <a:latin typeface="Arial "/>
                        </a:rPr>
                        <a:t>% change</a:t>
                      </a:r>
                    </a:p>
                  </a:txBody>
                  <a:tcPr anchor="ctr"/>
                </a:tc>
                <a:tc>
                  <a:txBody>
                    <a:bodyPr/>
                    <a:lstStyle/>
                    <a:p>
                      <a:pPr algn="ctr">
                        <a:buNone/>
                      </a:pPr>
                      <a:r>
                        <a:rPr lang="en-GB" sz="1400" dirty="0">
                          <a:latin typeface="Arial "/>
                        </a:rPr>
                        <a:t>Mean increase per interval</a:t>
                      </a:r>
                    </a:p>
                  </a:txBody>
                  <a:tcPr anchor="ctr"/>
                </a:tc>
                <a:extLst>
                  <a:ext uri="{0D108BD9-81ED-4DB2-BD59-A6C34878D82A}">
                    <a16:rowId xmlns:a16="http://schemas.microsoft.com/office/drawing/2014/main" val="4118648837"/>
                  </a:ext>
                </a:extLst>
              </a:tr>
              <a:tr h="452750">
                <a:tc>
                  <a:txBody>
                    <a:bodyPr/>
                    <a:lstStyle/>
                    <a:p>
                      <a:pPr algn="ctr">
                        <a:buNone/>
                      </a:pPr>
                      <a:r>
                        <a:rPr lang="en-GB" sz="1400" b="1" dirty="0">
                          <a:latin typeface="Arial "/>
                        </a:rPr>
                        <a:t>-0.0005</a:t>
                      </a:r>
                    </a:p>
                  </a:txBody>
                  <a:tcPr anchor="ctr"/>
                </a:tc>
                <a:tc>
                  <a:txBody>
                    <a:bodyPr/>
                    <a:lstStyle/>
                    <a:p>
                      <a:pPr algn="ctr">
                        <a:buNone/>
                      </a:pPr>
                      <a:r>
                        <a:rPr lang="en-GB" sz="1400" b="1" dirty="0">
                          <a:latin typeface="Arial "/>
                        </a:rPr>
                        <a:t>-0.16%</a:t>
                      </a:r>
                    </a:p>
                  </a:txBody>
                  <a:tcPr anchor="ctr"/>
                </a:tc>
                <a:tc>
                  <a:txBody>
                    <a:bodyPr/>
                    <a:lstStyle/>
                    <a:p>
                      <a:pPr algn="ctr">
                        <a:buNone/>
                      </a:pPr>
                      <a:r>
                        <a:rPr lang="en-GB" sz="1400" b="1" dirty="0">
                          <a:latin typeface="Arial "/>
                        </a:rPr>
                        <a:t>-1.69</a:t>
                      </a:r>
                    </a:p>
                  </a:txBody>
                  <a:tcPr anchor="ctr"/>
                </a:tc>
                <a:extLst>
                  <a:ext uri="{0D108BD9-81ED-4DB2-BD59-A6C34878D82A}">
                    <a16:rowId xmlns:a16="http://schemas.microsoft.com/office/drawing/2014/main" val="2202922484"/>
                  </a:ext>
                </a:extLst>
              </a:tr>
            </a:tbl>
          </a:graphicData>
        </a:graphic>
      </p:graphicFrame>
      <p:graphicFrame>
        <p:nvGraphicFramePr>
          <p:cNvPr id="13" name="Table 12">
            <a:extLst>
              <a:ext uri="{FF2B5EF4-FFF2-40B4-BE49-F238E27FC236}">
                <a16:creationId xmlns:a16="http://schemas.microsoft.com/office/drawing/2014/main" id="{620A2AAB-903B-680B-3D4B-B01EECD6615A}"/>
              </a:ext>
            </a:extLst>
          </p:cNvPr>
          <p:cNvGraphicFramePr>
            <a:graphicFrameLocks noGrp="1"/>
          </p:cNvGraphicFramePr>
          <p:nvPr>
            <p:extLst>
              <p:ext uri="{D42A27DB-BD31-4B8C-83A1-F6EECF244321}">
                <p14:modId xmlns:p14="http://schemas.microsoft.com/office/powerpoint/2010/main" val="4165426898"/>
              </p:ext>
            </p:extLst>
          </p:nvPr>
        </p:nvGraphicFramePr>
        <p:xfrm>
          <a:off x="7386305" y="4190794"/>
          <a:ext cx="2787012" cy="2225040"/>
        </p:xfrm>
        <a:graphic>
          <a:graphicData uri="http://schemas.openxmlformats.org/drawingml/2006/table">
            <a:tbl>
              <a:tblPr firstRow="1" bandRow="1">
                <a:tableStyleId>{5C22544A-7EE6-4342-B048-85BDC9FD1C3A}</a:tableStyleId>
              </a:tblPr>
              <a:tblGrid>
                <a:gridCol w="1393506">
                  <a:extLst>
                    <a:ext uri="{9D8B030D-6E8A-4147-A177-3AD203B41FA5}">
                      <a16:colId xmlns:a16="http://schemas.microsoft.com/office/drawing/2014/main" val="1303543177"/>
                    </a:ext>
                  </a:extLst>
                </a:gridCol>
                <a:gridCol w="1393506">
                  <a:extLst>
                    <a:ext uri="{9D8B030D-6E8A-4147-A177-3AD203B41FA5}">
                      <a16:colId xmlns:a16="http://schemas.microsoft.com/office/drawing/2014/main" val="1971177606"/>
                    </a:ext>
                  </a:extLst>
                </a:gridCol>
              </a:tblGrid>
              <a:tr h="370840">
                <a:tc gridSpan="2">
                  <a:txBody>
                    <a:bodyPr/>
                    <a:lstStyle/>
                    <a:p>
                      <a:pPr algn="ctr"/>
                      <a:r>
                        <a:rPr lang="en-GB" sz="1400" dirty="0">
                          <a:latin typeface="Arial "/>
                        </a:rPr>
                        <a:t>Top 5 highest years</a:t>
                      </a:r>
                    </a:p>
                  </a:txBody>
                  <a:tcPr/>
                </a:tc>
                <a:tc hMerge="1">
                  <a:txBody>
                    <a:bodyPr/>
                    <a:lstStyle/>
                    <a:p>
                      <a:endParaRPr lang="en-GB"/>
                    </a:p>
                  </a:txBody>
                  <a:tcPr/>
                </a:tc>
                <a:extLst>
                  <a:ext uri="{0D108BD9-81ED-4DB2-BD59-A6C34878D82A}">
                    <a16:rowId xmlns:a16="http://schemas.microsoft.com/office/drawing/2014/main" val="2239706348"/>
                  </a:ext>
                </a:extLst>
              </a:tr>
              <a:tr h="370840">
                <a:tc>
                  <a:txBody>
                    <a:bodyPr/>
                    <a:lstStyle/>
                    <a:p>
                      <a:pPr algn="ctr"/>
                      <a:r>
                        <a:rPr lang="en-GB" sz="1400" dirty="0">
                          <a:latin typeface="Arial "/>
                        </a:rPr>
                        <a:t>1991</a:t>
                      </a:r>
                    </a:p>
                  </a:txBody>
                  <a:tcPr/>
                </a:tc>
                <a:tc>
                  <a:txBody>
                    <a:bodyPr/>
                    <a:lstStyle/>
                    <a:p>
                      <a:pPr algn="ctr"/>
                      <a:r>
                        <a:rPr lang="en-GB" sz="1400" dirty="0">
                          <a:latin typeface="Arial "/>
                        </a:rPr>
                        <a:t>0.316</a:t>
                      </a:r>
                    </a:p>
                  </a:txBody>
                  <a:tcPr/>
                </a:tc>
                <a:extLst>
                  <a:ext uri="{0D108BD9-81ED-4DB2-BD59-A6C34878D82A}">
                    <a16:rowId xmlns:a16="http://schemas.microsoft.com/office/drawing/2014/main" val="3138162550"/>
                  </a:ext>
                </a:extLst>
              </a:tr>
              <a:tr h="370840">
                <a:tc>
                  <a:txBody>
                    <a:bodyPr/>
                    <a:lstStyle/>
                    <a:p>
                      <a:pPr algn="ctr"/>
                      <a:r>
                        <a:rPr lang="en-GB" sz="1400" dirty="0">
                          <a:latin typeface="Arial "/>
                        </a:rPr>
                        <a:t>2000</a:t>
                      </a:r>
                    </a:p>
                  </a:txBody>
                  <a:tcPr/>
                </a:tc>
                <a:tc>
                  <a:txBody>
                    <a:bodyPr/>
                    <a:lstStyle/>
                    <a:p>
                      <a:pPr algn="ctr"/>
                      <a:r>
                        <a:rPr lang="en-GB" sz="1400" dirty="0">
                          <a:latin typeface="Arial "/>
                        </a:rPr>
                        <a:t>0.309</a:t>
                      </a:r>
                    </a:p>
                  </a:txBody>
                  <a:tcPr/>
                </a:tc>
                <a:extLst>
                  <a:ext uri="{0D108BD9-81ED-4DB2-BD59-A6C34878D82A}">
                    <a16:rowId xmlns:a16="http://schemas.microsoft.com/office/drawing/2014/main" val="3942670895"/>
                  </a:ext>
                </a:extLst>
              </a:tr>
              <a:tr h="370840">
                <a:tc>
                  <a:txBody>
                    <a:bodyPr/>
                    <a:lstStyle/>
                    <a:p>
                      <a:pPr algn="ctr"/>
                      <a:r>
                        <a:rPr lang="en-GB" sz="1400" dirty="0">
                          <a:latin typeface="Arial "/>
                        </a:rPr>
                        <a:t>1999</a:t>
                      </a:r>
                    </a:p>
                  </a:txBody>
                  <a:tcPr/>
                </a:tc>
                <a:tc>
                  <a:txBody>
                    <a:bodyPr/>
                    <a:lstStyle/>
                    <a:p>
                      <a:pPr algn="ctr"/>
                      <a:r>
                        <a:rPr lang="en-GB" sz="1400" dirty="0">
                          <a:latin typeface="Arial "/>
                        </a:rPr>
                        <a:t>0.307</a:t>
                      </a:r>
                    </a:p>
                  </a:txBody>
                  <a:tcPr/>
                </a:tc>
                <a:extLst>
                  <a:ext uri="{0D108BD9-81ED-4DB2-BD59-A6C34878D82A}">
                    <a16:rowId xmlns:a16="http://schemas.microsoft.com/office/drawing/2014/main" val="635834790"/>
                  </a:ext>
                </a:extLst>
              </a:tr>
              <a:tr h="370840">
                <a:tc>
                  <a:txBody>
                    <a:bodyPr/>
                    <a:lstStyle/>
                    <a:p>
                      <a:pPr algn="ctr"/>
                      <a:r>
                        <a:rPr lang="en-GB" sz="1400" dirty="0">
                          <a:latin typeface="Arial "/>
                        </a:rPr>
                        <a:t>1998</a:t>
                      </a:r>
                    </a:p>
                  </a:txBody>
                  <a:tcPr/>
                </a:tc>
                <a:tc>
                  <a:txBody>
                    <a:bodyPr/>
                    <a:lstStyle/>
                    <a:p>
                      <a:pPr algn="ctr"/>
                      <a:r>
                        <a:rPr lang="en-GB" sz="1400" dirty="0">
                          <a:latin typeface="Arial "/>
                        </a:rPr>
                        <a:t>0.307</a:t>
                      </a:r>
                    </a:p>
                  </a:txBody>
                  <a:tcPr/>
                </a:tc>
                <a:extLst>
                  <a:ext uri="{0D108BD9-81ED-4DB2-BD59-A6C34878D82A}">
                    <a16:rowId xmlns:a16="http://schemas.microsoft.com/office/drawing/2014/main" val="3887573221"/>
                  </a:ext>
                </a:extLst>
              </a:tr>
              <a:tr h="370840">
                <a:tc>
                  <a:txBody>
                    <a:bodyPr/>
                    <a:lstStyle/>
                    <a:p>
                      <a:pPr algn="ctr"/>
                      <a:r>
                        <a:rPr lang="en-GB" sz="1400" dirty="0">
                          <a:latin typeface="Arial "/>
                        </a:rPr>
                        <a:t>1994</a:t>
                      </a:r>
                    </a:p>
                  </a:txBody>
                  <a:tcPr/>
                </a:tc>
                <a:tc>
                  <a:txBody>
                    <a:bodyPr/>
                    <a:lstStyle/>
                    <a:p>
                      <a:pPr algn="ctr"/>
                      <a:r>
                        <a:rPr lang="en-GB" sz="1400" dirty="0">
                          <a:latin typeface="Arial "/>
                        </a:rPr>
                        <a:t>0.306</a:t>
                      </a:r>
                    </a:p>
                  </a:txBody>
                  <a:tcPr/>
                </a:tc>
                <a:extLst>
                  <a:ext uri="{0D108BD9-81ED-4DB2-BD59-A6C34878D82A}">
                    <a16:rowId xmlns:a16="http://schemas.microsoft.com/office/drawing/2014/main" val="4228035441"/>
                  </a:ext>
                </a:extLst>
              </a:tr>
            </a:tbl>
          </a:graphicData>
        </a:graphic>
      </p:graphicFrame>
    </p:spTree>
    <p:extLst>
      <p:ext uri="{BB962C8B-B14F-4D97-AF65-F5344CB8AC3E}">
        <p14:creationId xmlns:p14="http://schemas.microsoft.com/office/powerpoint/2010/main" val="4068518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83617-BF1B-8CAD-3301-16901EE2B7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8787B8-8B5F-37BD-24D2-E95B8A313EB2}"/>
              </a:ext>
            </a:extLst>
          </p:cNvPr>
          <p:cNvSpPr>
            <a:spLocks noGrp="1"/>
          </p:cNvSpPr>
          <p:nvPr>
            <p:ph type="title"/>
          </p:nvPr>
        </p:nvSpPr>
        <p:spPr/>
        <p:txBody>
          <a:bodyPr>
            <a:noAutofit/>
          </a:bodyPr>
          <a:lstStyle/>
          <a:p>
            <a:r>
              <a:rPr lang="en-GB" sz="2800" dirty="0">
                <a:latin typeface="Arial "/>
              </a:rPr>
              <a:t>MLD: A slightly stronger positive relationship between time and inequality, with a further consistent upward trend in inequality</a:t>
            </a:r>
          </a:p>
        </p:txBody>
      </p:sp>
      <p:sp>
        <p:nvSpPr>
          <p:cNvPr id="3" name="Date Placeholder 2">
            <a:extLst>
              <a:ext uri="{FF2B5EF4-FFF2-40B4-BE49-F238E27FC236}">
                <a16:creationId xmlns:a16="http://schemas.microsoft.com/office/drawing/2014/main" id="{A21193BB-3AE6-59D1-045F-C7C5046E30FA}"/>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67393C90-2B53-2462-8F08-A166FD8D1510}"/>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1E4D898D-5DC7-C86E-05D5-493D5B629439}"/>
              </a:ext>
            </a:extLst>
          </p:cNvPr>
          <p:cNvSpPr>
            <a:spLocks noGrp="1"/>
          </p:cNvSpPr>
          <p:nvPr>
            <p:ph type="sldNum" sz="quarter" idx="12"/>
          </p:nvPr>
        </p:nvSpPr>
        <p:spPr/>
        <p:txBody>
          <a:bodyPr/>
          <a:lstStyle/>
          <a:p>
            <a:pPr rtl="0"/>
            <a:fld id="{D8DA9DAA-006C-4F4B-980E-E3DF019B24E2}" type="slidenum">
              <a:rPr lang="en-GB" noProof="0" smtClean="0"/>
              <a:t>18</a:t>
            </a:fld>
            <a:endParaRPr lang="en-GB" noProof="0" dirty="0"/>
          </a:p>
        </p:txBody>
      </p:sp>
      <p:pic>
        <p:nvPicPr>
          <p:cNvPr id="8" name="Picture 7" descr="A graph with a line and numbers&#10;&#10;AI-generated content may be incorrect.">
            <a:extLst>
              <a:ext uri="{FF2B5EF4-FFF2-40B4-BE49-F238E27FC236}">
                <a16:creationId xmlns:a16="http://schemas.microsoft.com/office/drawing/2014/main" id="{6FB9D522-ED0F-A116-38B5-E951531A8D5D}"/>
              </a:ext>
            </a:extLst>
          </p:cNvPr>
          <p:cNvPicPr>
            <a:picLocks noChangeAspect="1"/>
          </p:cNvPicPr>
          <p:nvPr/>
        </p:nvPicPr>
        <p:blipFill>
          <a:blip r:embed="rId3"/>
          <a:stretch>
            <a:fillRect/>
          </a:stretch>
        </p:blipFill>
        <p:spPr>
          <a:xfrm>
            <a:off x="1181100" y="1685290"/>
            <a:ext cx="5715000" cy="4762500"/>
          </a:xfrm>
          <a:prstGeom prst="rect">
            <a:avLst/>
          </a:prstGeom>
        </p:spPr>
      </p:pic>
      <p:sp>
        <p:nvSpPr>
          <p:cNvPr id="7" name="TextBox 6">
            <a:extLst>
              <a:ext uri="{FF2B5EF4-FFF2-40B4-BE49-F238E27FC236}">
                <a16:creationId xmlns:a16="http://schemas.microsoft.com/office/drawing/2014/main" id="{390F7A4F-EDD3-0202-E477-F59C1FC0AD7C}"/>
              </a:ext>
            </a:extLst>
          </p:cNvPr>
          <p:cNvSpPr txBox="1"/>
          <p:nvPr/>
        </p:nvSpPr>
        <p:spPr>
          <a:xfrm>
            <a:off x="6946860" y="3165755"/>
            <a:ext cx="3816624" cy="1015663"/>
          </a:xfrm>
          <a:prstGeom prst="rect">
            <a:avLst/>
          </a:prstGeom>
          <a:solidFill>
            <a:schemeClr val="accent2">
              <a:lumMod val="20000"/>
              <a:lumOff val="80000"/>
            </a:schemeClr>
          </a:solidFill>
          <a:ln>
            <a:noFill/>
          </a:ln>
        </p:spPr>
        <p:txBody>
          <a:bodyPr wrap="square" rtlCol="0">
            <a:spAutoFit/>
          </a:bodyPr>
          <a:lstStyle/>
          <a:p>
            <a:pPr algn="ctr"/>
            <a:r>
              <a:rPr lang="en-GB" b="1" dirty="0">
                <a:latin typeface="Arial "/>
              </a:rPr>
              <a:t>Interpretation</a:t>
            </a:r>
          </a:p>
          <a:p>
            <a:r>
              <a:rPr lang="en-GB" sz="1400" dirty="0">
                <a:latin typeface="Arial "/>
              </a:rPr>
              <a:t>The fluctuations in mld indicate that  it too </a:t>
            </a:r>
            <a:r>
              <a:rPr lang="en-GB" sz="1400" b="1" dirty="0">
                <a:latin typeface="Arial "/>
              </a:rPr>
              <a:t>is sensitive to short‑term shocks</a:t>
            </a:r>
            <a:r>
              <a:rPr lang="en-GB" sz="1400" dirty="0">
                <a:latin typeface="Arial "/>
              </a:rPr>
              <a:t>, but the long‑term story is still one of gradual increase.</a:t>
            </a:r>
          </a:p>
        </p:txBody>
      </p:sp>
      <p:graphicFrame>
        <p:nvGraphicFramePr>
          <p:cNvPr id="9" name="Table 8">
            <a:extLst>
              <a:ext uri="{FF2B5EF4-FFF2-40B4-BE49-F238E27FC236}">
                <a16:creationId xmlns:a16="http://schemas.microsoft.com/office/drawing/2014/main" id="{C296B8E9-BAF6-C7D7-8F9C-C6ECDAAC92FD}"/>
              </a:ext>
            </a:extLst>
          </p:cNvPr>
          <p:cNvGraphicFramePr>
            <a:graphicFrameLocks noGrp="1"/>
          </p:cNvGraphicFramePr>
          <p:nvPr>
            <p:extLst>
              <p:ext uri="{D42A27DB-BD31-4B8C-83A1-F6EECF244321}">
                <p14:modId xmlns:p14="http://schemas.microsoft.com/office/powerpoint/2010/main" val="958178483"/>
              </p:ext>
            </p:extLst>
          </p:nvPr>
        </p:nvGraphicFramePr>
        <p:xfrm>
          <a:off x="6946860" y="1866227"/>
          <a:ext cx="3816624" cy="1184270"/>
        </p:xfrm>
        <a:graphic>
          <a:graphicData uri="http://schemas.openxmlformats.org/drawingml/2006/table">
            <a:tbl>
              <a:tblPr firstRow="1" bandRow="1">
                <a:tableStyleId>{5C22544A-7EE6-4342-B048-85BDC9FD1C3A}</a:tableStyleId>
              </a:tblPr>
              <a:tblGrid>
                <a:gridCol w="1272208">
                  <a:extLst>
                    <a:ext uri="{9D8B030D-6E8A-4147-A177-3AD203B41FA5}">
                      <a16:colId xmlns:a16="http://schemas.microsoft.com/office/drawing/2014/main" val="606301508"/>
                    </a:ext>
                  </a:extLst>
                </a:gridCol>
                <a:gridCol w="1178663">
                  <a:extLst>
                    <a:ext uri="{9D8B030D-6E8A-4147-A177-3AD203B41FA5}">
                      <a16:colId xmlns:a16="http://schemas.microsoft.com/office/drawing/2014/main" val="3467118216"/>
                    </a:ext>
                  </a:extLst>
                </a:gridCol>
                <a:gridCol w="1365753">
                  <a:extLst>
                    <a:ext uri="{9D8B030D-6E8A-4147-A177-3AD203B41FA5}">
                      <a16:colId xmlns:a16="http://schemas.microsoft.com/office/drawing/2014/main" val="37048303"/>
                    </a:ext>
                  </a:extLst>
                </a:gridCol>
              </a:tblGrid>
              <a:tr h="326986">
                <a:tc>
                  <a:txBody>
                    <a:bodyPr/>
                    <a:lstStyle/>
                    <a:p>
                      <a:pPr algn="ctr">
                        <a:buNone/>
                      </a:pPr>
                      <a:r>
                        <a:rPr lang="en-GB" sz="1400" dirty="0">
                          <a:latin typeface="Arial "/>
                        </a:rPr>
                        <a:t>MLD</a:t>
                      </a:r>
                    </a:p>
                    <a:p>
                      <a:pPr algn="ctr">
                        <a:buNone/>
                      </a:pPr>
                      <a:r>
                        <a:rPr lang="en-GB" sz="1400" dirty="0">
                          <a:latin typeface="Arial "/>
                        </a:rPr>
                        <a:t> 1969 vs 2017</a:t>
                      </a:r>
                    </a:p>
                  </a:txBody>
                  <a:tcPr anchor="ctr"/>
                </a:tc>
                <a:tc>
                  <a:txBody>
                    <a:bodyPr/>
                    <a:lstStyle/>
                    <a:p>
                      <a:pPr algn="ctr">
                        <a:buNone/>
                      </a:pPr>
                      <a:r>
                        <a:rPr lang="en-GB" sz="1400" dirty="0">
                          <a:latin typeface="Arial "/>
                        </a:rPr>
                        <a:t>% change</a:t>
                      </a:r>
                    </a:p>
                  </a:txBody>
                  <a:tcPr anchor="ctr"/>
                </a:tc>
                <a:tc>
                  <a:txBody>
                    <a:bodyPr/>
                    <a:lstStyle/>
                    <a:p>
                      <a:pPr algn="ctr">
                        <a:buNone/>
                      </a:pPr>
                      <a:r>
                        <a:rPr lang="en-GB" sz="1400" dirty="0">
                          <a:latin typeface="Arial "/>
                        </a:rPr>
                        <a:t>Mean increase per interval</a:t>
                      </a:r>
                    </a:p>
                  </a:txBody>
                  <a:tcPr anchor="ctr"/>
                </a:tc>
                <a:extLst>
                  <a:ext uri="{0D108BD9-81ED-4DB2-BD59-A6C34878D82A}">
                    <a16:rowId xmlns:a16="http://schemas.microsoft.com/office/drawing/2014/main" val="4118648837"/>
                  </a:ext>
                </a:extLst>
              </a:tr>
              <a:tr h="452750">
                <a:tc>
                  <a:txBody>
                    <a:bodyPr/>
                    <a:lstStyle/>
                    <a:p>
                      <a:pPr latinLnBrk="1"/>
                      <a:r>
                        <a:rPr lang="en-GB" sz="1400" b="0" i="0" kern="1200" dirty="0">
                          <a:solidFill>
                            <a:schemeClr val="dk1"/>
                          </a:solidFill>
                          <a:effectLst/>
                          <a:latin typeface="Arial "/>
                          <a:ea typeface="+mn-ea"/>
                          <a:cs typeface="+mn-cs"/>
                        </a:rPr>
                        <a:t>0.0337584</a:t>
                      </a:r>
                    </a:p>
                  </a:txBody>
                  <a:tcPr anchor="ctr"/>
                </a:tc>
                <a:tc>
                  <a:txBody>
                    <a:bodyPr/>
                    <a:lstStyle/>
                    <a:p>
                      <a:pPr algn="ctr">
                        <a:buNone/>
                      </a:pPr>
                      <a:r>
                        <a:rPr lang="en-GB" sz="1400" b="0" dirty="0">
                          <a:latin typeface="Arial "/>
                        </a:rPr>
                        <a:t>-18.05%</a:t>
                      </a:r>
                    </a:p>
                  </a:txBody>
                  <a:tcPr anchor="ctr"/>
                </a:tc>
                <a:tc>
                  <a:txBody>
                    <a:bodyPr/>
                    <a:lstStyle/>
                    <a:p>
                      <a:pPr algn="ctr">
                        <a:buNone/>
                      </a:pPr>
                      <a:r>
                        <a:rPr lang="en-GB" sz="1400" b="0" dirty="0">
                          <a:latin typeface="Arial "/>
                        </a:rPr>
                        <a:t>-0.001</a:t>
                      </a:r>
                    </a:p>
                  </a:txBody>
                  <a:tcPr anchor="ctr"/>
                </a:tc>
                <a:extLst>
                  <a:ext uri="{0D108BD9-81ED-4DB2-BD59-A6C34878D82A}">
                    <a16:rowId xmlns:a16="http://schemas.microsoft.com/office/drawing/2014/main" val="2202922484"/>
                  </a:ext>
                </a:extLst>
              </a:tr>
            </a:tbl>
          </a:graphicData>
        </a:graphic>
      </p:graphicFrame>
      <p:graphicFrame>
        <p:nvGraphicFramePr>
          <p:cNvPr id="10" name="Table 9">
            <a:extLst>
              <a:ext uri="{FF2B5EF4-FFF2-40B4-BE49-F238E27FC236}">
                <a16:creationId xmlns:a16="http://schemas.microsoft.com/office/drawing/2014/main" id="{CD00A80B-C593-0528-D4C4-9644C253C7FA}"/>
              </a:ext>
            </a:extLst>
          </p:cNvPr>
          <p:cNvGraphicFramePr>
            <a:graphicFrameLocks noGrp="1"/>
          </p:cNvGraphicFramePr>
          <p:nvPr>
            <p:extLst>
              <p:ext uri="{D42A27DB-BD31-4B8C-83A1-F6EECF244321}">
                <p14:modId xmlns:p14="http://schemas.microsoft.com/office/powerpoint/2010/main" val="3964321589"/>
              </p:ext>
            </p:extLst>
          </p:nvPr>
        </p:nvGraphicFramePr>
        <p:xfrm>
          <a:off x="7752415" y="4296676"/>
          <a:ext cx="2527736" cy="2022210"/>
        </p:xfrm>
        <a:graphic>
          <a:graphicData uri="http://schemas.openxmlformats.org/drawingml/2006/table">
            <a:tbl>
              <a:tblPr firstRow="1" bandRow="1">
                <a:tableStyleId>{5C22544A-7EE6-4342-B048-85BDC9FD1C3A}</a:tableStyleId>
              </a:tblPr>
              <a:tblGrid>
                <a:gridCol w="1263868">
                  <a:extLst>
                    <a:ext uri="{9D8B030D-6E8A-4147-A177-3AD203B41FA5}">
                      <a16:colId xmlns:a16="http://schemas.microsoft.com/office/drawing/2014/main" val="1303543177"/>
                    </a:ext>
                  </a:extLst>
                </a:gridCol>
                <a:gridCol w="1263868">
                  <a:extLst>
                    <a:ext uri="{9D8B030D-6E8A-4147-A177-3AD203B41FA5}">
                      <a16:colId xmlns:a16="http://schemas.microsoft.com/office/drawing/2014/main" val="1971177606"/>
                    </a:ext>
                  </a:extLst>
                </a:gridCol>
              </a:tblGrid>
              <a:tr h="263135">
                <a:tc gridSpan="2">
                  <a:txBody>
                    <a:bodyPr/>
                    <a:lstStyle/>
                    <a:p>
                      <a:pPr algn="ctr"/>
                      <a:r>
                        <a:rPr lang="en-GB" sz="1400" dirty="0">
                          <a:latin typeface="Arial "/>
                        </a:rPr>
                        <a:t>Top 5 worst years</a:t>
                      </a:r>
                    </a:p>
                  </a:txBody>
                  <a:tcPr/>
                </a:tc>
                <a:tc hMerge="1">
                  <a:txBody>
                    <a:bodyPr/>
                    <a:lstStyle/>
                    <a:p>
                      <a:endParaRPr lang="en-GB"/>
                    </a:p>
                  </a:txBody>
                  <a:tcPr/>
                </a:tc>
                <a:extLst>
                  <a:ext uri="{0D108BD9-81ED-4DB2-BD59-A6C34878D82A}">
                    <a16:rowId xmlns:a16="http://schemas.microsoft.com/office/drawing/2014/main" val="2239706348"/>
                  </a:ext>
                </a:extLst>
              </a:tr>
              <a:tr h="343482">
                <a:tc>
                  <a:txBody>
                    <a:bodyPr/>
                    <a:lstStyle/>
                    <a:p>
                      <a:pPr algn="ctr"/>
                      <a:r>
                        <a:rPr lang="en-GB" sz="1400" dirty="0">
                          <a:latin typeface="Arial "/>
                        </a:rPr>
                        <a:t>2000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Arial "/>
                          <a:ea typeface="+mn-ea"/>
                          <a:cs typeface="+mn-cs"/>
                        </a:rPr>
                        <a:t>0.275555</a:t>
                      </a:r>
                    </a:p>
                  </a:txBody>
                  <a:tcPr/>
                </a:tc>
                <a:extLst>
                  <a:ext uri="{0D108BD9-81ED-4DB2-BD59-A6C34878D82A}">
                    <a16:rowId xmlns:a16="http://schemas.microsoft.com/office/drawing/2014/main" val="3138162550"/>
                  </a:ext>
                </a:extLst>
              </a:tr>
              <a:tr h="343482">
                <a:tc>
                  <a:txBody>
                    <a:bodyPr/>
                    <a:lstStyle/>
                    <a:p>
                      <a:pPr algn="ctr"/>
                      <a:r>
                        <a:rPr lang="en-GB" sz="1400" dirty="0">
                          <a:latin typeface="Arial "/>
                        </a:rPr>
                        <a:t>2001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Arial "/>
                          <a:ea typeface="+mn-ea"/>
                          <a:cs typeface="+mn-cs"/>
                        </a:rPr>
                        <a:t>0.250428</a:t>
                      </a:r>
                    </a:p>
                  </a:txBody>
                  <a:tcPr/>
                </a:tc>
                <a:extLst>
                  <a:ext uri="{0D108BD9-81ED-4DB2-BD59-A6C34878D82A}">
                    <a16:rowId xmlns:a16="http://schemas.microsoft.com/office/drawing/2014/main" val="3942670895"/>
                  </a:ext>
                </a:extLst>
              </a:tr>
              <a:tr h="343482">
                <a:tc>
                  <a:txBody>
                    <a:bodyPr/>
                    <a:lstStyle/>
                    <a:p>
                      <a:pPr algn="ctr"/>
                      <a:r>
                        <a:rPr lang="en-GB" sz="1400" dirty="0">
                          <a:latin typeface="Arial "/>
                        </a:rPr>
                        <a:t>1999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Arial "/>
                          <a:ea typeface="+mn-ea"/>
                          <a:cs typeface="+mn-cs"/>
                        </a:rPr>
                        <a:t>0.234840</a:t>
                      </a:r>
                    </a:p>
                  </a:txBody>
                  <a:tcPr/>
                </a:tc>
                <a:extLst>
                  <a:ext uri="{0D108BD9-81ED-4DB2-BD59-A6C34878D82A}">
                    <a16:rowId xmlns:a16="http://schemas.microsoft.com/office/drawing/2014/main" val="635834790"/>
                  </a:ext>
                </a:extLst>
              </a:tr>
              <a:tr h="343482">
                <a:tc>
                  <a:txBody>
                    <a:bodyPr/>
                    <a:lstStyle/>
                    <a:p>
                      <a:pPr algn="ctr"/>
                      <a:r>
                        <a:rPr lang="en-GB" sz="1400" dirty="0">
                          <a:latin typeface="Arial "/>
                        </a:rPr>
                        <a:t>2004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Arial "/>
                          <a:ea typeface="+mn-ea"/>
                          <a:cs typeface="+mn-cs"/>
                        </a:rPr>
                        <a:t>0.233724</a:t>
                      </a:r>
                    </a:p>
                  </a:txBody>
                  <a:tcPr/>
                </a:tc>
                <a:extLst>
                  <a:ext uri="{0D108BD9-81ED-4DB2-BD59-A6C34878D82A}">
                    <a16:rowId xmlns:a16="http://schemas.microsoft.com/office/drawing/2014/main" val="3887573221"/>
                  </a:ext>
                </a:extLst>
              </a:tr>
              <a:tr h="343482">
                <a:tc>
                  <a:txBody>
                    <a:bodyPr/>
                    <a:lstStyle/>
                    <a:p>
                      <a:pPr algn="ctr"/>
                      <a:r>
                        <a:rPr lang="en-GB" sz="1400" dirty="0">
                          <a:latin typeface="Arial "/>
                        </a:rPr>
                        <a:t>1998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Arial "/>
                          <a:ea typeface="+mn-ea"/>
                          <a:cs typeface="+mn-cs"/>
                        </a:rPr>
                        <a:t>0.231576</a:t>
                      </a:r>
                    </a:p>
                  </a:txBody>
                  <a:tcPr/>
                </a:tc>
                <a:extLst>
                  <a:ext uri="{0D108BD9-81ED-4DB2-BD59-A6C34878D82A}">
                    <a16:rowId xmlns:a16="http://schemas.microsoft.com/office/drawing/2014/main" val="4228035441"/>
                  </a:ext>
                </a:extLst>
              </a:tr>
            </a:tbl>
          </a:graphicData>
        </a:graphic>
      </p:graphicFrame>
    </p:spTree>
    <p:extLst>
      <p:ext uri="{BB962C8B-B14F-4D97-AF65-F5344CB8AC3E}">
        <p14:creationId xmlns:p14="http://schemas.microsoft.com/office/powerpoint/2010/main" val="23316689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89DC9-A935-184F-F1C9-475CEA107EC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95D2A5B-344E-301C-5352-5C17679F7D44}"/>
              </a:ext>
            </a:extLst>
          </p:cNvPr>
          <p:cNvSpPr>
            <a:spLocks noGrp="1"/>
          </p:cNvSpPr>
          <p:nvPr>
            <p:ph type="title"/>
          </p:nvPr>
        </p:nvSpPr>
        <p:spPr>
          <a:xfrm>
            <a:off x="576072" y="365125"/>
            <a:ext cx="10771632" cy="1325563"/>
          </a:xfrm>
        </p:spPr>
        <p:txBody>
          <a:bodyPr rtlCol="0" anchor="ctr">
            <a:normAutofit/>
          </a:bodyPr>
          <a:lstStyle/>
          <a:p>
            <a:pPr rtl="0"/>
            <a:r>
              <a:rPr lang="en-GB" dirty="0"/>
              <a:t>Poverty measures</a:t>
            </a:r>
          </a:p>
        </p:txBody>
      </p:sp>
      <p:sp>
        <p:nvSpPr>
          <p:cNvPr id="9" name="Date Placeholder 8">
            <a:extLst>
              <a:ext uri="{FF2B5EF4-FFF2-40B4-BE49-F238E27FC236}">
                <a16:creationId xmlns:a16="http://schemas.microsoft.com/office/drawing/2014/main" id="{E64847E8-7FDC-335E-E9F1-53E045B0351A}"/>
              </a:ext>
            </a:extLst>
          </p:cNvPr>
          <p:cNvSpPr>
            <a:spLocks noGrp="1"/>
          </p:cNvSpPr>
          <p:nvPr>
            <p:ph type="dt" sz="half" idx="10"/>
          </p:nvPr>
        </p:nvSpPr>
        <p:spPr>
          <a:xfrm>
            <a:off x="658368" y="6356350"/>
            <a:ext cx="2743200" cy="365125"/>
          </a:xfrm>
        </p:spPr>
        <p:txBody>
          <a:bodyPr rtlCol="0" anchor="ctr">
            <a:normAutofit/>
          </a:bodyPr>
          <a:lstStyle/>
          <a:p>
            <a:pPr rtl="0">
              <a:spcAft>
                <a:spcPts val="600"/>
              </a:spcAft>
            </a:pPr>
            <a:r>
              <a:rPr lang="en-GB" dirty="0"/>
              <a:t>10/11/2025</a:t>
            </a:r>
          </a:p>
        </p:txBody>
      </p:sp>
      <p:sp>
        <p:nvSpPr>
          <p:cNvPr id="11" name="Slide Number Placeholder 10">
            <a:extLst>
              <a:ext uri="{FF2B5EF4-FFF2-40B4-BE49-F238E27FC236}">
                <a16:creationId xmlns:a16="http://schemas.microsoft.com/office/drawing/2014/main" id="{BE36B919-1284-E7E3-7AD8-23289435D1BC}"/>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en-GB" smtClean="0"/>
              <a:pPr rtl="0">
                <a:spcAft>
                  <a:spcPts val="600"/>
                </a:spcAft>
              </a:pPr>
              <a:t>19</a:t>
            </a:fld>
            <a:endParaRPr lang="en-GB" dirty="0"/>
          </a:p>
        </p:txBody>
      </p:sp>
    </p:spTree>
    <p:extLst>
      <p:ext uri="{BB962C8B-B14F-4D97-AF65-F5344CB8AC3E}">
        <p14:creationId xmlns:p14="http://schemas.microsoft.com/office/powerpoint/2010/main" val="1089826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617F4-1607-2ED1-252E-7CFED5FEF8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87265A-69AC-186C-BDC6-669AF19A20C4}"/>
              </a:ext>
            </a:extLst>
          </p:cNvPr>
          <p:cNvSpPr>
            <a:spLocks noGrp="1"/>
          </p:cNvSpPr>
          <p:nvPr>
            <p:ph type="title"/>
          </p:nvPr>
        </p:nvSpPr>
        <p:spPr>
          <a:xfrm>
            <a:off x="576072" y="365125"/>
            <a:ext cx="10771632" cy="1325563"/>
          </a:xfrm>
        </p:spPr>
        <p:txBody>
          <a:bodyPr rtlCol="0" anchor="ctr">
            <a:normAutofit/>
          </a:bodyPr>
          <a:lstStyle/>
          <a:p>
            <a:pPr rtl="0"/>
            <a:r>
              <a:rPr lang="en-GB" dirty="0"/>
              <a:t>Introduction</a:t>
            </a:r>
          </a:p>
        </p:txBody>
      </p:sp>
      <p:pic>
        <p:nvPicPr>
          <p:cNvPr id="8" name="Picture Placeholder 7">
            <a:extLst>
              <a:ext uri="{FF2B5EF4-FFF2-40B4-BE49-F238E27FC236}">
                <a16:creationId xmlns:a16="http://schemas.microsoft.com/office/drawing/2014/main" id="{72A70400-AC59-2360-EE74-8A717FE3494E}"/>
              </a:ext>
            </a:extLst>
          </p:cNvPr>
          <p:cNvPicPr>
            <a:picLocks noGrp="1" noChangeAspect="1"/>
          </p:cNvPicPr>
          <p:nvPr>
            <p:ph idx="1"/>
          </p:nvPr>
        </p:nvPicPr>
        <p:blipFill>
          <a:blip r:embed="rId3"/>
          <a:srcRect t="15325" b="15325"/>
          <a:stretch>
            <a:fillRect/>
          </a:stretch>
        </p:blipFill>
        <p:spPr>
          <a:xfrm>
            <a:off x="576072" y="1825625"/>
            <a:ext cx="10771632" cy="4351338"/>
          </a:xfrm>
          <a:noFill/>
        </p:spPr>
      </p:pic>
      <p:sp>
        <p:nvSpPr>
          <p:cNvPr id="9" name="Date Placeholder 8">
            <a:extLst>
              <a:ext uri="{FF2B5EF4-FFF2-40B4-BE49-F238E27FC236}">
                <a16:creationId xmlns:a16="http://schemas.microsoft.com/office/drawing/2014/main" id="{A8CD6B78-83AF-1118-D635-DB8DD704FDF6}"/>
              </a:ext>
            </a:extLst>
          </p:cNvPr>
          <p:cNvSpPr>
            <a:spLocks noGrp="1"/>
          </p:cNvSpPr>
          <p:nvPr>
            <p:ph type="dt" sz="half" idx="10"/>
          </p:nvPr>
        </p:nvSpPr>
        <p:spPr>
          <a:xfrm>
            <a:off x="658368" y="6356350"/>
            <a:ext cx="2743200" cy="365125"/>
          </a:xfrm>
        </p:spPr>
        <p:txBody>
          <a:bodyPr rtlCol="0" anchor="ctr">
            <a:normAutofit/>
          </a:bodyPr>
          <a:lstStyle/>
          <a:p>
            <a:pPr rtl="0">
              <a:spcAft>
                <a:spcPts val="600"/>
              </a:spcAft>
            </a:pPr>
            <a:r>
              <a:rPr lang="en-GB" dirty="0"/>
              <a:t>10/11/2025</a:t>
            </a:r>
          </a:p>
        </p:txBody>
      </p:sp>
      <p:sp>
        <p:nvSpPr>
          <p:cNvPr id="11" name="Slide Number Placeholder 10">
            <a:extLst>
              <a:ext uri="{FF2B5EF4-FFF2-40B4-BE49-F238E27FC236}">
                <a16:creationId xmlns:a16="http://schemas.microsoft.com/office/drawing/2014/main" id="{935DF290-AF2E-D5FE-202F-AD5131732BC9}"/>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en-GB" smtClean="0"/>
              <a:pPr rtl="0">
                <a:spcAft>
                  <a:spcPts val="600"/>
                </a:spcAft>
              </a:pPr>
              <a:t>2</a:t>
            </a:fld>
            <a:endParaRPr lang="en-GB" dirty="0"/>
          </a:p>
        </p:txBody>
      </p:sp>
    </p:spTree>
    <p:extLst>
      <p:ext uri="{BB962C8B-B14F-4D97-AF65-F5344CB8AC3E}">
        <p14:creationId xmlns:p14="http://schemas.microsoft.com/office/powerpoint/2010/main" val="2927410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13448-A55A-9348-F364-0443089F5A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7660C-DB92-4CDB-4242-EA01591A7D32}"/>
              </a:ext>
            </a:extLst>
          </p:cNvPr>
          <p:cNvSpPr>
            <a:spLocks noGrp="1"/>
          </p:cNvSpPr>
          <p:nvPr>
            <p:ph type="title"/>
          </p:nvPr>
        </p:nvSpPr>
        <p:spPr/>
        <p:txBody>
          <a:bodyPr>
            <a:normAutofit fontScale="90000"/>
          </a:bodyPr>
          <a:lstStyle/>
          <a:p>
            <a:r>
              <a:rPr lang="en-GB" sz="3100" dirty="0">
                <a:latin typeface="Arial "/>
              </a:rPr>
              <a:t>Income Gap Ratio: Whilst each poverty measure shows a persistent incline over time, the upper-middle income poverty line shows the largest increase</a:t>
            </a:r>
            <a:r>
              <a:rPr lang="en-GB" sz="3300" dirty="0"/>
              <a:t> </a:t>
            </a:r>
            <a:endParaRPr lang="en-GB" sz="1100" dirty="0"/>
          </a:p>
        </p:txBody>
      </p:sp>
      <p:sp>
        <p:nvSpPr>
          <p:cNvPr id="3" name="Date Placeholder 2">
            <a:extLst>
              <a:ext uri="{FF2B5EF4-FFF2-40B4-BE49-F238E27FC236}">
                <a16:creationId xmlns:a16="http://schemas.microsoft.com/office/drawing/2014/main" id="{1F29C555-B884-D3A5-4BC3-D4856EFB02D5}"/>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FA34250B-95B2-0A79-3B2F-E7A0E53BF266}"/>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38E4281E-0759-5640-4570-CA402196580F}"/>
              </a:ext>
            </a:extLst>
          </p:cNvPr>
          <p:cNvSpPr>
            <a:spLocks noGrp="1"/>
          </p:cNvSpPr>
          <p:nvPr>
            <p:ph type="sldNum" sz="quarter" idx="12"/>
          </p:nvPr>
        </p:nvSpPr>
        <p:spPr/>
        <p:txBody>
          <a:bodyPr/>
          <a:lstStyle/>
          <a:p>
            <a:pPr rtl="0"/>
            <a:fld id="{D8DA9DAA-006C-4F4B-980E-E3DF019B24E2}" type="slidenum">
              <a:rPr lang="en-GB" noProof="0" smtClean="0"/>
              <a:t>20</a:t>
            </a:fld>
            <a:endParaRPr lang="en-GB" noProof="0" dirty="0"/>
          </a:p>
        </p:txBody>
      </p:sp>
      <p:pic>
        <p:nvPicPr>
          <p:cNvPr id="10" name="Picture 9" descr="A graph of a graph showing the amount of poverty&#10;&#10;AI-generated content may be incorrect.">
            <a:extLst>
              <a:ext uri="{FF2B5EF4-FFF2-40B4-BE49-F238E27FC236}">
                <a16:creationId xmlns:a16="http://schemas.microsoft.com/office/drawing/2014/main" id="{A65400C5-8049-1F5B-9967-9B3E1D2041F4}"/>
              </a:ext>
            </a:extLst>
          </p:cNvPr>
          <p:cNvPicPr>
            <a:picLocks noChangeAspect="1"/>
          </p:cNvPicPr>
          <p:nvPr/>
        </p:nvPicPr>
        <p:blipFill>
          <a:blip r:embed="rId3"/>
          <a:stretch>
            <a:fillRect/>
          </a:stretch>
        </p:blipFill>
        <p:spPr>
          <a:xfrm>
            <a:off x="1126273" y="1664423"/>
            <a:ext cx="7654472" cy="4592683"/>
          </a:xfrm>
          <a:prstGeom prst="rect">
            <a:avLst/>
          </a:prstGeom>
        </p:spPr>
      </p:pic>
      <p:graphicFrame>
        <p:nvGraphicFramePr>
          <p:cNvPr id="19" name="Table 18">
            <a:extLst>
              <a:ext uri="{FF2B5EF4-FFF2-40B4-BE49-F238E27FC236}">
                <a16:creationId xmlns:a16="http://schemas.microsoft.com/office/drawing/2014/main" id="{3405B22C-731C-E3A0-9933-23D908EDF496}"/>
              </a:ext>
            </a:extLst>
          </p:cNvPr>
          <p:cNvGraphicFramePr>
            <a:graphicFrameLocks noGrp="1"/>
          </p:cNvGraphicFramePr>
          <p:nvPr>
            <p:extLst>
              <p:ext uri="{D42A27DB-BD31-4B8C-83A1-F6EECF244321}">
                <p14:modId xmlns:p14="http://schemas.microsoft.com/office/powerpoint/2010/main" val="4128726811"/>
              </p:ext>
            </p:extLst>
          </p:nvPr>
        </p:nvGraphicFramePr>
        <p:xfrm>
          <a:off x="6437415" y="3218041"/>
          <a:ext cx="5457825" cy="1975536"/>
        </p:xfrm>
        <a:graphic>
          <a:graphicData uri="http://schemas.openxmlformats.org/drawingml/2006/table">
            <a:tbl>
              <a:tblPr firstRow="1" bandRow="1">
                <a:tableStyleId>{5C22544A-7EE6-4342-B048-85BDC9FD1C3A}</a:tableStyleId>
              </a:tblPr>
              <a:tblGrid>
                <a:gridCol w="727584">
                  <a:extLst>
                    <a:ext uri="{9D8B030D-6E8A-4147-A177-3AD203B41FA5}">
                      <a16:colId xmlns:a16="http://schemas.microsoft.com/office/drawing/2014/main" val="266095692"/>
                    </a:ext>
                  </a:extLst>
                </a:gridCol>
                <a:gridCol w="1690313">
                  <a:extLst>
                    <a:ext uri="{9D8B030D-6E8A-4147-A177-3AD203B41FA5}">
                      <a16:colId xmlns:a16="http://schemas.microsoft.com/office/drawing/2014/main" val="428220020"/>
                    </a:ext>
                  </a:extLst>
                </a:gridCol>
                <a:gridCol w="1053440">
                  <a:extLst>
                    <a:ext uri="{9D8B030D-6E8A-4147-A177-3AD203B41FA5}">
                      <a16:colId xmlns:a16="http://schemas.microsoft.com/office/drawing/2014/main" val="1133780946"/>
                    </a:ext>
                  </a:extLst>
                </a:gridCol>
                <a:gridCol w="950269">
                  <a:extLst>
                    <a:ext uri="{9D8B030D-6E8A-4147-A177-3AD203B41FA5}">
                      <a16:colId xmlns:a16="http://schemas.microsoft.com/office/drawing/2014/main" val="606301508"/>
                    </a:ext>
                  </a:extLst>
                </a:gridCol>
                <a:gridCol w="1036219">
                  <a:extLst>
                    <a:ext uri="{9D8B030D-6E8A-4147-A177-3AD203B41FA5}">
                      <a16:colId xmlns:a16="http://schemas.microsoft.com/office/drawing/2014/main" val="3467118216"/>
                    </a:ext>
                  </a:extLst>
                </a:gridCol>
              </a:tblGrid>
              <a:tr h="326986">
                <a:tc>
                  <a:txBody>
                    <a:bodyPr/>
                    <a:lstStyle/>
                    <a:p>
                      <a:pPr>
                        <a:buNone/>
                      </a:pPr>
                      <a:r>
                        <a:rPr lang="en-GB" sz="900" dirty="0">
                          <a:latin typeface="Arial "/>
                        </a:rPr>
                        <a:t>Line Colour</a:t>
                      </a:r>
                    </a:p>
                  </a:txBody>
                  <a:tcPr anchor="ctr"/>
                </a:tc>
                <a:tc>
                  <a:txBody>
                    <a:bodyPr/>
                    <a:lstStyle/>
                    <a:p>
                      <a:pPr>
                        <a:buNone/>
                      </a:pPr>
                      <a:r>
                        <a:rPr lang="en-GB" sz="900" dirty="0">
                          <a:latin typeface="Arial "/>
                        </a:rPr>
                        <a:t>Poverty Line Definition</a:t>
                      </a:r>
                    </a:p>
                  </a:txBody>
                  <a:tcPr anchor="ctr"/>
                </a:tc>
                <a:tc>
                  <a:txBody>
                    <a:bodyPr/>
                    <a:lstStyle/>
                    <a:p>
                      <a:pPr>
                        <a:buNone/>
                      </a:pPr>
                      <a:r>
                        <a:rPr lang="en-GB" sz="900" dirty="0">
                          <a:latin typeface="Arial "/>
                        </a:rPr>
                        <a:t>Interpretation</a:t>
                      </a:r>
                    </a:p>
                  </a:txBody>
                  <a:tcPr anchor="ctr"/>
                </a:tc>
                <a:tc>
                  <a:txBody>
                    <a:bodyPr/>
                    <a:lstStyle/>
                    <a:p>
                      <a:pPr>
                        <a:buNone/>
                      </a:pPr>
                      <a:r>
                        <a:rPr lang="en-GB" sz="900" dirty="0">
                          <a:latin typeface="Arial "/>
                        </a:rPr>
                        <a:t>Ratio change 1969 vs 2017</a:t>
                      </a:r>
                    </a:p>
                  </a:txBody>
                  <a:tcPr anchor="ctr"/>
                </a:tc>
                <a:tc>
                  <a:txBody>
                    <a:bodyPr/>
                    <a:lstStyle/>
                    <a:p>
                      <a:pPr>
                        <a:buNone/>
                      </a:pPr>
                      <a:r>
                        <a:rPr lang="en-GB" sz="900" dirty="0">
                          <a:latin typeface="Arial "/>
                        </a:rPr>
                        <a:t>% change</a:t>
                      </a:r>
                    </a:p>
                  </a:txBody>
                  <a:tcPr anchor="ctr"/>
                </a:tc>
                <a:extLst>
                  <a:ext uri="{0D108BD9-81ED-4DB2-BD59-A6C34878D82A}">
                    <a16:rowId xmlns:a16="http://schemas.microsoft.com/office/drawing/2014/main" val="4118648837"/>
                  </a:ext>
                </a:extLst>
              </a:tr>
              <a:tr h="452750">
                <a:tc>
                  <a:txBody>
                    <a:bodyPr/>
                    <a:lstStyle/>
                    <a:p>
                      <a:pPr>
                        <a:buNone/>
                      </a:pPr>
                      <a:r>
                        <a:rPr lang="en-GB" sz="900" dirty="0">
                          <a:latin typeface="Arial "/>
                        </a:rPr>
                        <a:t>🔵 Blue</a:t>
                      </a:r>
                    </a:p>
                  </a:txBody>
                  <a:tcPr anchor="ctr"/>
                </a:tc>
                <a:tc>
                  <a:txBody>
                    <a:bodyPr/>
                    <a:lstStyle/>
                    <a:p>
                      <a:pPr>
                        <a:buNone/>
                      </a:pPr>
                      <a:r>
                        <a:rPr lang="en-GB" sz="900" b="1" dirty="0">
                          <a:latin typeface="Arial "/>
                        </a:rPr>
                        <a:t>International poverty line</a:t>
                      </a:r>
                      <a:r>
                        <a:rPr lang="en-GB" sz="900" dirty="0">
                          <a:latin typeface="Arial "/>
                        </a:rPr>
                        <a:t> (e.g., $2.15/day)</a:t>
                      </a:r>
                    </a:p>
                  </a:txBody>
                  <a:tcPr anchor="ctr"/>
                </a:tc>
                <a:tc>
                  <a:txBody>
                    <a:bodyPr/>
                    <a:lstStyle/>
                    <a:p>
                      <a:pPr algn="l">
                        <a:buNone/>
                      </a:pPr>
                      <a:r>
                        <a:rPr lang="en-GB" sz="900" dirty="0">
                          <a:latin typeface="Arial "/>
                        </a:rPr>
                        <a:t>Extreme poverty</a:t>
                      </a:r>
                    </a:p>
                  </a:txBody>
                  <a:tcPr anchor="ctr"/>
                </a:tc>
                <a:tc>
                  <a:txBody>
                    <a:bodyPr/>
                    <a:lstStyle/>
                    <a:p>
                      <a:pPr algn="ctr">
                        <a:buNone/>
                      </a:pPr>
                      <a:r>
                        <a:rPr lang="en-GB" sz="900" b="1" dirty="0">
                          <a:latin typeface="Arial "/>
                        </a:rPr>
                        <a:t>7.04</a:t>
                      </a:r>
                    </a:p>
                  </a:txBody>
                  <a:tcPr anchor="ctr"/>
                </a:tc>
                <a:tc>
                  <a:txBody>
                    <a:bodyPr/>
                    <a:lstStyle/>
                    <a:p>
                      <a:pPr algn="ctr">
                        <a:buNone/>
                      </a:pPr>
                      <a:r>
                        <a:rPr lang="en-GB" sz="900" b="1" dirty="0">
                          <a:latin typeface="Arial "/>
                        </a:rPr>
                        <a:t>13.09%</a:t>
                      </a:r>
                    </a:p>
                  </a:txBody>
                  <a:tcPr anchor="ctr"/>
                </a:tc>
                <a:extLst>
                  <a:ext uri="{0D108BD9-81ED-4DB2-BD59-A6C34878D82A}">
                    <a16:rowId xmlns:a16="http://schemas.microsoft.com/office/drawing/2014/main" val="2202922484"/>
                  </a:ext>
                </a:extLst>
              </a:tr>
              <a:tr h="578513">
                <a:tc>
                  <a:txBody>
                    <a:bodyPr/>
                    <a:lstStyle/>
                    <a:p>
                      <a:pPr>
                        <a:buNone/>
                      </a:pPr>
                      <a:r>
                        <a:rPr lang="en-GB" sz="900" dirty="0">
                          <a:latin typeface="Arial "/>
                        </a:rPr>
                        <a:t>🔴 Red</a:t>
                      </a:r>
                    </a:p>
                  </a:txBody>
                  <a:tcPr anchor="ctr"/>
                </a:tc>
                <a:tc>
                  <a:txBody>
                    <a:bodyPr/>
                    <a:lstStyle/>
                    <a:p>
                      <a:pPr>
                        <a:buNone/>
                      </a:pPr>
                      <a:r>
                        <a:rPr lang="en-GB" sz="900" b="1" dirty="0">
                          <a:latin typeface="Arial "/>
                        </a:rPr>
                        <a:t>Lower-middle-income countries poverty line</a:t>
                      </a:r>
                      <a:r>
                        <a:rPr lang="en-GB" sz="900" dirty="0">
                          <a:latin typeface="Arial "/>
                        </a:rPr>
                        <a:t> (e.g., $3.65/day)</a:t>
                      </a:r>
                    </a:p>
                  </a:txBody>
                  <a:tcPr anchor="ctr"/>
                </a:tc>
                <a:tc>
                  <a:txBody>
                    <a:bodyPr/>
                    <a:lstStyle/>
                    <a:p>
                      <a:pPr algn="l">
                        <a:buNone/>
                      </a:pPr>
                      <a:r>
                        <a:rPr lang="en-GB" sz="900" dirty="0">
                          <a:latin typeface="Arial "/>
                        </a:rPr>
                        <a:t>Deprivation</a:t>
                      </a:r>
                    </a:p>
                  </a:txBody>
                  <a:tcPr anchor="ctr"/>
                </a:tc>
                <a:tc>
                  <a:txBody>
                    <a:bodyPr/>
                    <a:lstStyle/>
                    <a:p>
                      <a:pPr algn="ctr">
                        <a:buNone/>
                      </a:pPr>
                      <a:r>
                        <a:rPr lang="en-GB" sz="900" b="1" dirty="0">
                          <a:latin typeface="Arial "/>
                        </a:rPr>
                        <a:t>12.78</a:t>
                      </a:r>
                    </a:p>
                  </a:txBody>
                  <a:tcPr anchor="ctr"/>
                </a:tc>
                <a:tc>
                  <a:txBody>
                    <a:bodyPr/>
                    <a:lstStyle/>
                    <a:p>
                      <a:pPr algn="ctr">
                        <a:buNone/>
                      </a:pPr>
                      <a:r>
                        <a:rPr lang="en-GB" sz="900" b="1" dirty="0">
                          <a:latin typeface="Arial "/>
                        </a:rPr>
                        <a:t>28.83%</a:t>
                      </a:r>
                    </a:p>
                  </a:txBody>
                  <a:tcPr anchor="ctr"/>
                </a:tc>
                <a:extLst>
                  <a:ext uri="{0D108BD9-81ED-4DB2-BD59-A6C34878D82A}">
                    <a16:rowId xmlns:a16="http://schemas.microsoft.com/office/drawing/2014/main" val="2584578210"/>
                  </a:ext>
                </a:extLst>
              </a:tr>
              <a:tr h="578513">
                <a:tc>
                  <a:txBody>
                    <a:bodyPr/>
                    <a:lstStyle/>
                    <a:p>
                      <a:pPr>
                        <a:buNone/>
                      </a:pPr>
                      <a:r>
                        <a:rPr lang="en-GB" sz="900" dirty="0">
                          <a:latin typeface="Arial "/>
                        </a:rPr>
                        <a:t>🟢 Green</a:t>
                      </a:r>
                    </a:p>
                  </a:txBody>
                  <a:tcPr anchor="ctr"/>
                </a:tc>
                <a:tc>
                  <a:txBody>
                    <a:bodyPr/>
                    <a:lstStyle/>
                    <a:p>
                      <a:pPr>
                        <a:buNone/>
                      </a:pPr>
                      <a:r>
                        <a:rPr lang="en-GB" sz="900" b="1" dirty="0">
                          <a:latin typeface="Arial "/>
                        </a:rPr>
                        <a:t>Upper-middle-income countries poverty line</a:t>
                      </a:r>
                      <a:r>
                        <a:rPr lang="en-GB" sz="900" dirty="0">
                          <a:latin typeface="Arial "/>
                        </a:rPr>
                        <a:t> (e.g., $6.85/day)</a:t>
                      </a:r>
                    </a:p>
                  </a:txBody>
                  <a:tcPr anchor="ctr"/>
                </a:tc>
                <a:tc>
                  <a:txBody>
                    <a:bodyPr/>
                    <a:lstStyle/>
                    <a:p>
                      <a:pPr algn="l">
                        <a:buNone/>
                      </a:pPr>
                      <a:r>
                        <a:rPr lang="en-GB" sz="900" dirty="0">
                          <a:latin typeface="Arial "/>
                        </a:rPr>
                        <a:t>Relative poverty &amp; social exclusion</a:t>
                      </a:r>
                    </a:p>
                  </a:txBody>
                  <a:tcPr anchor="ctr"/>
                </a:tc>
                <a:tc>
                  <a:txBody>
                    <a:bodyPr/>
                    <a:lstStyle/>
                    <a:p>
                      <a:pPr algn="ctr">
                        <a:buNone/>
                      </a:pPr>
                      <a:r>
                        <a:rPr lang="en-GB" sz="900" b="1" dirty="0">
                          <a:latin typeface="Arial "/>
                        </a:rPr>
                        <a:t>26.27</a:t>
                      </a:r>
                    </a:p>
                  </a:txBody>
                  <a:tcPr anchor="ctr"/>
                </a:tc>
                <a:tc>
                  <a:txBody>
                    <a:bodyPr/>
                    <a:lstStyle/>
                    <a:p>
                      <a:pPr algn="ctr">
                        <a:buNone/>
                      </a:pPr>
                      <a:r>
                        <a:rPr lang="en-GB" sz="900" b="1" dirty="0">
                          <a:latin typeface="Arial "/>
                        </a:rPr>
                        <a:t>119.80%</a:t>
                      </a:r>
                    </a:p>
                  </a:txBody>
                  <a:tcPr anchor="ctr"/>
                </a:tc>
                <a:extLst>
                  <a:ext uri="{0D108BD9-81ED-4DB2-BD59-A6C34878D82A}">
                    <a16:rowId xmlns:a16="http://schemas.microsoft.com/office/drawing/2014/main" val="2920363326"/>
                  </a:ext>
                </a:extLst>
              </a:tr>
            </a:tbl>
          </a:graphicData>
        </a:graphic>
      </p:graphicFrame>
      <p:sp>
        <p:nvSpPr>
          <p:cNvPr id="8" name="TextBox 7">
            <a:extLst>
              <a:ext uri="{FF2B5EF4-FFF2-40B4-BE49-F238E27FC236}">
                <a16:creationId xmlns:a16="http://schemas.microsoft.com/office/drawing/2014/main" id="{80DEB694-C20D-086B-6BD5-2E04920C4E06}"/>
              </a:ext>
            </a:extLst>
          </p:cNvPr>
          <p:cNvSpPr txBox="1"/>
          <p:nvPr/>
        </p:nvSpPr>
        <p:spPr>
          <a:xfrm>
            <a:off x="6384607" y="5274857"/>
            <a:ext cx="5457825" cy="553998"/>
          </a:xfrm>
          <a:prstGeom prst="rect">
            <a:avLst/>
          </a:prstGeom>
          <a:noFill/>
        </p:spPr>
        <p:txBody>
          <a:bodyPr wrap="square" rtlCol="0">
            <a:spAutoFit/>
          </a:bodyPr>
          <a:lstStyle/>
          <a:p>
            <a:r>
              <a:rPr lang="en-GB" sz="1000" dirty="0">
                <a:latin typeface="Arial "/>
              </a:rPr>
              <a:t>NB Because the poverty line threshold itself is fixed (e.g., international, lower‑middle, upper‑middle), the ratio is just a scaled version of the shortfall. The % change is identical for both Income Gap Ratio and Average Income Shortfall</a:t>
            </a:r>
          </a:p>
        </p:txBody>
      </p:sp>
    </p:spTree>
    <p:extLst>
      <p:ext uri="{BB962C8B-B14F-4D97-AF65-F5344CB8AC3E}">
        <p14:creationId xmlns:p14="http://schemas.microsoft.com/office/powerpoint/2010/main" val="4168469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F56DE-9673-F398-3028-D383D408A1CF}"/>
            </a:ext>
          </a:extLst>
        </p:cNvPr>
        <p:cNvGrpSpPr/>
        <p:nvPr/>
      </p:nvGrpSpPr>
      <p:grpSpPr>
        <a:xfrm>
          <a:off x="0" y="0"/>
          <a:ext cx="0" cy="0"/>
          <a:chOff x="0" y="0"/>
          <a:chExt cx="0" cy="0"/>
        </a:xfrm>
      </p:grpSpPr>
      <p:pic>
        <p:nvPicPr>
          <p:cNvPr id="7" name="Picture 6" descr="A graph of financial data&#10;&#10;AI-generated content may be incorrect.">
            <a:extLst>
              <a:ext uri="{FF2B5EF4-FFF2-40B4-BE49-F238E27FC236}">
                <a16:creationId xmlns:a16="http://schemas.microsoft.com/office/drawing/2014/main" id="{34A340D3-710E-D318-12F3-9D2164F7AB8B}"/>
              </a:ext>
            </a:extLst>
          </p:cNvPr>
          <p:cNvPicPr>
            <a:picLocks noChangeAspect="1"/>
          </p:cNvPicPr>
          <p:nvPr/>
        </p:nvPicPr>
        <p:blipFill>
          <a:blip r:embed="rId3"/>
          <a:stretch>
            <a:fillRect/>
          </a:stretch>
        </p:blipFill>
        <p:spPr>
          <a:xfrm>
            <a:off x="838199" y="1601677"/>
            <a:ext cx="7629395" cy="4577638"/>
          </a:xfrm>
          <a:prstGeom prst="rect">
            <a:avLst/>
          </a:prstGeom>
        </p:spPr>
      </p:pic>
      <p:sp>
        <p:nvSpPr>
          <p:cNvPr id="2" name="Title 1">
            <a:extLst>
              <a:ext uri="{FF2B5EF4-FFF2-40B4-BE49-F238E27FC236}">
                <a16:creationId xmlns:a16="http://schemas.microsoft.com/office/drawing/2014/main" id="{167C438D-96A0-095C-F587-8A023E74F2D1}"/>
              </a:ext>
            </a:extLst>
          </p:cNvPr>
          <p:cNvSpPr>
            <a:spLocks noGrp="1"/>
          </p:cNvSpPr>
          <p:nvPr>
            <p:ph type="title"/>
          </p:nvPr>
        </p:nvSpPr>
        <p:spPr>
          <a:xfrm>
            <a:off x="838200" y="338900"/>
            <a:ext cx="10515600" cy="1325563"/>
          </a:xfrm>
        </p:spPr>
        <p:txBody>
          <a:bodyPr>
            <a:noAutofit/>
          </a:bodyPr>
          <a:lstStyle/>
          <a:p>
            <a:r>
              <a:rPr lang="en-GB" sz="2800" dirty="0">
                <a:latin typeface="Arial "/>
              </a:rPr>
              <a:t>Average Income Shortfall: Again, the upper-middle income poverty line shows the biggest increase over time. There are notable spikes in each measure in 2000</a:t>
            </a:r>
          </a:p>
        </p:txBody>
      </p:sp>
      <p:sp>
        <p:nvSpPr>
          <p:cNvPr id="3" name="Date Placeholder 2">
            <a:extLst>
              <a:ext uri="{FF2B5EF4-FFF2-40B4-BE49-F238E27FC236}">
                <a16:creationId xmlns:a16="http://schemas.microsoft.com/office/drawing/2014/main" id="{E3B48702-A8A4-DD8D-0318-0AF86CBAD43A}"/>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35B7479C-A367-155C-4377-552B86A45264}"/>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89C102E7-1E5A-627A-0001-0D1B3E027E4C}"/>
              </a:ext>
            </a:extLst>
          </p:cNvPr>
          <p:cNvSpPr>
            <a:spLocks noGrp="1"/>
          </p:cNvSpPr>
          <p:nvPr>
            <p:ph type="sldNum" sz="quarter" idx="12"/>
          </p:nvPr>
        </p:nvSpPr>
        <p:spPr/>
        <p:txBody>
          <a:bodyPr/>
          <a:lstStyle/>
          <a:p>
            <a:pPr rtl="0"/>
            <a:fld id="{D8DA9DAA-006C-4F4B-980E-E3DF019B24E2}" type="slidenum">
              <a:rPr lang="en-GB" noProof="0" smtClean="0"/>
              <a:t>21</a:t>
            </a:fld>
            <a:endParaRPr lang="en-GB" noProof="0" dirty="0"/>
          </a:p>
        </p:txBody>
      </p:sp>
      <p:graphicFrame>
        <p:nvGraphicFramePr>
          <p:cNvPr id="6" name="Table 5">
            <a:extLst>
              <a:ext uri="{FF2B5EF4-FFF2-40B4-BE49-F238E27FC236}">
                <a16:creationId xmlns:a16="http://schemas.microsoft.com/office/drawing/2014/main" id="{679C348B-DAA3-C340-0A87-4A526F71231A}"/>
              </a:ext>
            </a:extLst>
          </p:cNvPr>
          <p:cNvGraphicFramePr>
            <a:graphicFrameLocks noGrp="1"/>
          </p:cNvGraphicFramePr>
          <p:nvPr>
            <p:extLst>
              <p:ext uri="{D42A27DB-BD31-4B8C-83A1-F6EECF244321}">
                <p14:modId xmlns:p14="http://schemas.microsoft.com/office/powerpoint/2010/main" val="3353733761"/>
              </p:ext>
            </p:extLst>
          </p:nvPr>
        </p:nvGraphicFramePr>
        <p:xfrm>
          <a:off x="6412363" y="3141834"/>
          <a:ext cx="5457825" cy="1975536"/>
        </p:xfrm>
        <a:graphic>
          <a:graphicData uri="http://schemas.openxmlformats.org/drawingml/2006/table">
            <a:tbl>
              <a:tblPr firstRow="1" bandRow="1">
                <a:tableStyleId>{5C22544A-7EE6-4342-B048-85BDC9FD1C3A}</a:tableStyleId>
              </a:tblPr>
              <a:tblGrid>
                <a:gridCol w="727584">
                  <a:extLst>
                    <a:ext uri="{9D8B030D-6E8A-4147-A177-3AD203B41FA5}">
                      <a16:colId xmlns:a16="http://schemas.microsoft.com/office/drawing/2014/main" val="266095692"/>
                    </a:ext>
                  </a:extLst>
                </a:gridCol>
                <a:gridCol w="1690313">
                  <a:extLst>
                    <a:ext uri="{9D8B030D-6E8A-4147-A177-3AD203B41FA5}">
                      <a16:colId xmlns:a16="http://schemas.microsoft.com/office/drawing/2014/main" val="428220020"/>
                    </a:ext>
                  </a:extLst>
                </a:gridCol>
                <a:gridCol w="1053440">
                  <a:extLst>
                    <a:ext uri="{9D8B030D-6E8A-4147-A177-3AD203B41FA5}">
                      <a16:colId xmlns:a16="http://schemas.microsoft.com/office/drawing/2014/main" val="1133780946"/>
                    </a:ext>
                  </a:extLst>
                </a:gridCol>
                <a:gridCol w="950269">
                  <a:extLst>
                    <a:ext uri="{9D8B030D-6E8A-4147-A177-3AD203B41FA5}">
                      <a16:colId xmlns:a16="http://schemas.microsoft.com/office/drawing/2014/main" val="606301508"/>
                    </a:ext>
                  </a:extLst>
                </a:gridCol>
                <a:gridCol w="1036219">
                  <a:extLst>
                    <a:ext uri="{9D8B030D-6E8A-4147-A177-3AD203B41FA5}">
                      <a16:colId xmlns:a16="http://schemas.microsoft.com/office/drawing/2014/main" val="3467118216"/>
                    </a:ext>
                  </a:extLst>
                </a:gridCol>
              </a:tblGrid>
              <a:tr h="326986">
                <a:tc>
                  <a:txBody>
                    <a:bodyPr/>
                    <a:lstStyle/>
                    <a:p>
                      <a:pPr>
                        <a:buNone/>
                      </a:pPr>
                      <a:r>
                        <a:rPr lang="en-GB" sz="900" dirty="0">
                          <a:latin typeface="Arial "/>
                        </a:rPr>
                        <a:t>Line Colour</a:t>
                      </a:r>
                    </a:p>
                  </a:txBody>
                  <a:tcPr anchor="ctr"/>
                </a:tc>
                <a:tc>
                  <a:txBody>
                    <a:bodyPr/>
                    <a:lstStyle/>
                    <a:p>
                      <a:pPr>
                        <a:buNone/>
                      </a:pPr>
                      <a:r>
                        <a:rPr lang="en-GB" sz="900" dirty="0">
                          <a:latin typeface="Arial "/>
                        </a:rPr>
                        <a:t>Poverty Line Definition</a:t>
                      </a:r>
                    </a:p>
                  </a:txBody>
                  <a:tcPr anchor="ctr"/>
                </a:tc>
                <a:tc>
                  <a:txBody>
                    <a:bodyPr/>
                    <a:lstStyle/>
                    <a:p>
                      <a:pPr>
                        <a:buNone/>
                      </a:pPr>
                      <a:r>
                        <a:rPr lang="en-GB" sz="900" dirty="0">
                          <a:latin typeface="Arial "/>
                        </a:rPr>
                        <a:t>Interpretation</a:t>
                      </a:r>
                    </a:p>
                  </a:txBody>
                  <a:tcPr anchor="ctr"/>
                </a:tc>
                <a:tc>
                  <a:txBody>
                    <a:bodyPr/>
                    <a:lstStyle/>
                    <a:p>
                      <a:pPr>
                        <a:buNone/>
                      </a:pPr>
                      <a:r>
                        <a:rPr lang="en-GB" sz="900" dirty="0">
                          <a:latin typeface="Arial "/>
                        </a:rPr>
                        <a:t>Ratio change 1969 vs 2017</a:t>
                      </a:r>
                    </a:p>
                  </a:txBody>
                  <a:tcPr anchor="ctr"/>
                </a:tc>
                <a:tc>
                  <a:txBody>
                    <a:bodyPr/>
                    <a:lstStyle/>
                    <a:p>
                      <a:pPr>
                        <a:buNone/>
                      </a:pPr>
                      <a:r>
                        <a:rPr lang="en-GB" sz="900" dirty="0">
                          <a:latin typeface="Arial "/>
                        </a:rPr>
                        <a:t>% change</a:t>
                      </a:r>
                    </a:p>
                  </a:txBody>
                  <a:tcPr anchor="ctr"/>
                </a:tc>
                <a:extLst>
                  <a:ext uri="{0D108BD9-81ED-4DB2-BD59-A6C34878D82A}">
                    <a16:rowId xmlns:a16="http://schemas.microsoft.com/office/drawing/2014/main" val="4118648837"/>
                  </a:ext>
                </a:extLst>
              </a:tr>
              <a:tr h="452750">
                <a:tc>
                  <a:txBody>
                    <a:bodyPr/>
                    <a:lstStyle/>
                    <a:p>
                      <a:pPr>
                        <a:buNone/>
                      </a:pPr>
                      <a:r>
                        <a:rPr lang="en-GB" sz="900" dirty="0">
                          <a:latin typeface="Arial "/>
                        </a:rPr>
                        <a:t>🔵 Blue</a:t>
                      </a:r>
                    </a:p>
                  </a:txBody>
                  <a:tcPr anchor="ctr"/>
                </a:tc>
                <a:tc>
                  <a:txBody>
                    <a:bodyPr/>
                    <a:lstStyle/>
                    <a:p>
                      <a:pPr>
                        <a:buNone/>
                      </a:pPr>
                      <a:r>
                        <a:rPr lang="en-GB" sz="900" b="1" dirty="0">
                          <a:latin typeface="Arial "/>
                        </a:rPr>
                        <a:t>International poverty line</a:t>
                      </a:r>
                      <a:r>
                        <a:rPr lang="en-GB" sz="900" dirty="0">
                          <a:latin typeface="Arial "/>
                        </a:rPr>
                        <a:t> (e.g., $2.15/day)</a:t>
                      </a:r>
                    </a:p>
                  </a:txBody>
                  <a:tcPr anchor="ctr"/>
                </a:tc>
                <a:tc>
                  <a:txBody>
                    <a:bodyPr/>
                    <a:lstStyle/>
                    <a:p>
                      <a:pPr algn="l">
                        <a:buNone/>
                      </a:pPr>
                      <a:r>
                        <a:rPr lang="en-GB" sz="900" dirty="0">
                          <a:latin typeface="Arial "/>
                        </a:rPr>
                        <a:t>Extreme poverty</a:t>
                      </a:r>
                    </a:p>
                  </a:txBody>
                  <a:tcPr anchor="ctr"/>
                </a:tc>
                <a:tc>
                  <a:txBody>
                    <a:bodyPr/>
                    <a:lstStyle/>
                    <a:p>
                      <a:pPr algn="ctr">
                        <a:buNone/>
                      </a:pPr>
                      <a:r>
                        <a:rPr lang="en-GB" sz="900" b="0" dirty="0">
                          <a:latin typeface="Arial "/>
                        </a:rPr>
                        <a:t>0.15</a:t>
                      </a:r>
                    </a:p>
                  </a:txBody>
                  <a:tcPr anchor="ctr"/>
                </a:tc>
                <a:tc>
                  <a:txBody>
                    <a:bodyPr/>
                    <a:lstStyle/>
                    <a:p>
                      <a:pPr algn="ctr">
                        <a:buNone/>
                      </a:pPr>
                      <a:r>
                        <a:rPr lang="en-GB" sz="900" b="0" dirty="0">
                          <a:latin typeface="Arial "/>
                        </a:rPr>
                        <a:t>13.09%</a:t>
                      </a:r>
                    </a:p>
                  </a:txBody>
                  <a:tcPr anchor="ctr"/>
                </a:tc>
                <a:extLst>
                  <a:ext uri="{0D108BD9-81ED-4DB2-BD59-A6C34878D82A}">
                    <a16:rowId xmlns:a16="http://schemas.microsoft.com/office/drawing/2014/main" val="2202922484"/>
                  </a:ext>
                </a:extLst>
              </a:tr>
              <a:tr h="578513">
                <a:tc>
                  <a:txBody>
                    <a:bodyPr/>
                    <a:lstStyle/>
                    <a:p>
                      <a:pPr>
                        <a:buNone/>
                      </a:pPr>
                      <a:r>
                        <a:rPr lang="en-GB" sz="900" dirty="0">
                          <a:latin typeface="Arial "/>
                        </a:rPr>
                        <a:t>🔴 Red</a:t>
                      </a:r>
                    </a:p>
                  </a:txBody>
                  <a:tcPr anchor="ctr"/>
                </a:tc>
                <a:tc>
                  <a:txBody>
                    <a:bodyPr/>
                    <a:lstStyle/>
                    <a:p>
                      <a:pPr>
                        <a:buNone/>
                      </a:pPr>
                      <a:r>
                        <a:rPr lang="en-GB" sz="900" b="1" dirty="0">
                          <a:latin typeface="Arial "/>
                        </a:rPr>
                        <a:t>Lower-middle-income countries poverty line</a:t>
                      </a:r>
                      <a:r>
                        <a:rPr lang="en-GB" sz="900" dirty="0">
                          <a:latin typeface="Arial "/>
                        </a:rPr>
                        <a:t> (e.g., $3.65/day)</a:t>
                      </a:r>
                    </a:p>
                  </a:txBody>
                  <a:tcPr anchor="ctr"/>
                </a:tc>
                <a:tc>
                  <a:txBody>
                    <a:bodyPr/>
                    <a:lstStyle/>
                    <a:p>
                      <a:pPr algn="l">
                        <a:buNone/>
                      </a:pPr>
                      <a:r>
                        <a:rPr lang="en-GB" sz="900" dirty="0">
                          <a:latin typeface="Arial "/>
                        </a:rPr>
                        <a:t>Deprivation</a:t>
                      </a:r>
                    </a:p>
                  </a:txBody>
                  <a:tcPr anchor="ctr"/>
                </a:tc>
                <a:tc>
                  <a:txBody>
                    <a:bodyPr/>
                    <a:lstStyle/>
                    <a:p>
                      <a:pPr algn="ctr">
                        <a:buNone/>
                      </a:pPr>
                      <a:r>
                        <a:rPr lang="en-GB" sz="900" b="0" dirty="0">
                          <a:latin typeface="Arial "/>
                        </a:rPr>
                        <a:t>0.47</a:t>
                      </a:r>
                    </a:p>
                  </a:txBody>
                  <a:tcPr anchor="ctr"/>
                </a:tc>
                <a:tc>
                  <a:txBody>
                    <a:bodyPr/>
                    <a:lstStyle/>
                    <a:p>
                      <a:pPr algn="ctr">
                        <a:buNone/>
                      </a:pPr>
                      <a:r>
                        <a:rPr lang="en-GB" sz="900" b="0" dirty="0">
                          <a:latin typeface="Arial "/>
                        </a:rPr>
                        <a:t>28.83%</a:t>
                      </a:r>
                    </a:p>
                  </a:txBody>
                  <a:tcPr anchor="ctr"/>
                </a:tc>
                <a:extLst>
                  <a:ext uri="{0D108BD9-81ED-4DB2-BD59-A6C34878D82A}">
                    <a16:rowId xmlns:a16="http://schemas.microsoft.com/office/drawing/2014/main" val="2584578210"/>
                  </a:ext>
                </a:extLst>
              </a:tr>
              <a:tr h="578513">
                <a:tc>
                  <a:txBody>
                    <a:bodyPr/>
                    <a:lstStyle/>
                    <a:p>
                      <a:pPr>
                        <a:buNone/>
                      </a:pPr>
                      <a:r>
                        <a:rPr lang="en-GB" sz="900" dirty="0">
                          <a:latin typeface="Arial "/>
                        </a:rPr>
                        <a:t>🟢 Green</a:t>
                      </a:r>
                    </a:p>
                  </a:txBody>
                  <a:tcPr anchor="ctr"/>
                </a:tc>
                <a:tc>
                  <a:txBody>
                    <a:bodyPr/>
                    <a:lstStyle/>
                    <a:p>
                      <a:pPr>
                        <a:buNone/>
                      </a:pPr>
                      <a:r>
                        <a:rPr lang="en-GB" sz="900" b="1" dirty="0">
                          <a:latin typeface="Arial "/>
                        </a:rPr>
                        <a:t>Upper-middle-income countries poverty line</a:t>
                      </a:r>
                      <a:r>
                        <a:rPr lang="en-GB" sz="900" dirty="0">
                          <a:latin typeface="Arial "/>
                        </a:rPr>
                        <a:t> (e.g., $6.85/day)</a:t>
                      </a:r>
                    </a:p>
                  </a:txBody>
                  <a:tcPr anchor="ctr"/>
                </a:tc>
                <a:tc>
                  <a:txBody>
                    <a:bodyPr/>
                    <a:lstStyle/>
                    <a:p>
                      <a:pPr algn="l">
                        <a:buNone/>
                      </a:pPr>
                      <a:r>
                        <a:rPr lang="en-GB" sz="900" dirty="0">
                          <a:latin typeface="Arial "/>
                        </a:rPr>
                        <a:t>Relative poverty &amp; social exclusion</a:t>
                      </a:r>
                    </a:p>
                  </a:txBody>
                  <a:tcPr anchor="ctr"/>
                </a:tc>
                <a:tc>
                  <a:txBody>
                    <a:bodyPr/>
                    <a:lstStyle/>
                    <a:p>
                      <a:pPr algn="ctr">
                        <a:buNone/>
                      </a:pPr>
                      <a:r>
                        <a:rPr lang="en-GB" sz="900" b="1" dirty="0">
                          <a:latin typeface="Arial "/>
                        </a:rPr>
                        <a:t>1.8</a:t>
                      </a:r>
                    </a:p>
                  </a:txBody>
                  <a:tcPr anchor="ctr"/>
                </a:tc>
                <a:tc>
                  <a:txBody>
                    <a:bodyPr/>
                    <a:lstStyle/>
                    <a:p>
                      <a:pPr algn="ctr">
                        <a:buNone/>
                      </a:pPr>
                      <a:r>
                        <a:rPr lang="en-GB" sz="900" b="1" dirty="0">
                          <a:latin typeface="Arial "/>
                        </a:rPr>
                        <a:t>119.8%</a:t>
                      </a:r>
                    </a:p>
                  </a:txBody>
                  <a:tcPr anchor="ctr"/>
                </a:tc>
                <a:extLst>
                  <a:ext uri="{0D108BD9-81ED-4DB2-BD59-A6C34878D82A}">
                    <a16:rowId xmlns:a16="http://schemas.microsoft.com/office/drawing/2014/main" val="2920363326"/>
                  </a:ext>
                </a:extLst>
              </a:tr>
            </a:tbl>
          </a:graphicData>
        </a:graphic>
      </p:graphicFrame>
      <p:sp>
        <p:nvSpPr>
          <p:cNvPr id="8" name="TextBox 7">
            <a:extLst>
              <a:ext uri="{FF2B5EF4-FFF2-40B4-BE49-F238E27FC236}">
                <a16:creationId xmlns:a16="http://schemas.microsoft.com/office/drawing/2014/main" id="{36B239BE-2000-712C-A67C-4019C70E320D}"/>
              </a:ext>
            </a:extLst>
          </p:cNvPr>
          <p:cNvSpPr txBox="1"/>
          <p:nvPr/>
        </p:nvSpPr>
        <p:spPr>
          <a:xfrm>
            <a:off x="6412362" y="5196283"/>
            <a:ext cx="5457825" cy="553998"/>
          </a:xfrm>
          <a:prstGeom prst="rect">
            <a:avLst/>
          </a:prstGeom>
          <a:noFill/>
        </p:spPr>
        <p:txBody>
          <a:bodyPr wrap="square" rtlCol="0">
            <a:spAutoFit/>
          </a:bodyPr>
          <a:lstStyle/>
          <a:p>
            <a:r>
              <a:rPr lang="en-GB" sz="1000" dirty="0"/>
              <a:t>NB Because the poverty line threshold itself is fixed (e.g., international, lower‑middle, upper‑middle), the ratio is just a scaled version of the shortfall. The % change is identical for both Income Gap Ratio and Average Income Shortfall</a:t>
            </a:r>
          </a:p>
        </p:txBody>
      </p:sp>
    </p:spTree>
    <p:extLst>
      <p:ext uri="{BB962C8B-B14F-4D97-AF65-F5344CB8AC3E}">
        <p14:creationId xmlns:p14="http://schemas.microsoft.com/office/powerpoint/2010/main" val="675356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9E81-1032-0726-4BB8-DE6C2DEB2C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C83449-D60D-E2C2-A126-026B9CA7B4E1}"/>
              </a:ext>
            </a:extLst>
          </p:cNvPr>
          <p:cNvSpPr>
            <a:spLocks noGrp="1"/>
          </p:cNvSpPr>
          <p:nvPr>
            <p:ph type="title"/>
          </p:nvPr>
        </p:nvSpPr>
        <p:spPr/>
        <p:txBody>
          <a:bodyPr>
            <a:normAutofit/>
          </a:bodyPr>
          <a:lstStyle/>
          <a:p>
            <a:r>
              <a:rPr lang="en-GB" sz="2800">
                <a:latin typeface="Arial "/>
              </a:rPr>
              <a:t>Headcount Ratio</a:t>
            </a:r>
            <a:r>
              <a:rPr lang="en-GB" sz="2800" dirty="0">
                <a:latin typeface="Arial "/>
              </a:rPr>
              <a:t>: While fluctuations exist throughout the years, extreme poverty shows an increase over time</a:t>
            </a:r>
          </a:p>
        </p:txBody>
      </p:sp>
      <p:sp>
        <p:nvSpPr>
          <p:cNvPr id="3" name="Date Placeholder 2">
            <a:extLst>
              <a:ext uri="{FF2B5EF4-FFF2-40B4-BE49-F238E27FC236}">
                <a16:creationId xmlns:a16="http://schemas.microsoft.com/office/drawing/2014/main" id="{10C917F5-C794-E432-3DD4-D8E3F322768D}"/>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FE22EEBB-183C-0018-02D4-871E440F3262}"/>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2111E99C-8F2F-CEB1-C9A0-F3DB8ED217A3}"/>
              </a:ext>
            </a:extLst>
          </p:cNvPr>
          <p:cNvSpPr>
            <a:spLocks noGrp="1"/>
          </p:cNvSpPr>
          <p:nvPr>
            <p:ph type="sldNum" sz="quarter" idx="12"/>
          </p:nvPr>
        </p:nvSpPr>
        <p:spPr/>
        <p:txBody>
          <a:bodyPr/>
          <a:lstStyle/>
          <a:p>
            <a:pPr rtl="0"/>
            <a:fld id="{D8DA9DAA-006C-4F4B-980E-E3DF019B24E2}" type="slidenum">
              <a:rPr lang="en-GB" noProof="0" smtClean="0"/>
              <a:t>22</a:t>
            </a:fld>
            <a:endParaRPr lang="en-GB" noProof="0" dirty="0"/>
          </a:p>
        </p:txBody>
      </p:sp>
      <p:pic>
        <p:nvPicPr>
          <p:cNvPr id="9" name="Picture 8" descr="A graph of a number of people&#10;&#10;AI-generated content may be incorrect.">
            <a:extLst>
              <a:ext uri="{FF2B5EF4-FFF2-40B4-BE49-F238E27FC236}">
                <a16:creationId xmlns:a16="http://schemas.microsoft.com/office/drawing/2014/main" id="{0B36FE88-BC0A-0D77-A7D9-F387B862F940}"/>
              </a:ext>
            </a:extLst>
          </p:cNvPr>
          <p:cNvPicPr>
            <a:picLocks noChangeAspect="1"/>
          </p:cNvPicPr>
          <p:nvPr/>
        </p:nvPicPr>
        <p:blipFill>
          <a:blip r:embed="rId3"/>
          <a:stretch>
            <a:fillRect/>
          </a:stretch>
        </p:blipFill>
        <p:spPr>
          <a:xfrm>
            <a:off x="1230351" y="1531620"/>
            <a:ext cx="7646019" cy="4587611"/>
          </a:xfrm>
          <a:prstGeom prst="rect">
            <a:avLst/>
          </a:prstGeom>
        </p:spPr>
      </p:pic>
      <p:graphicFrame>
        <p:nvGraphicFramePr>
          <p:cNvPr id="6" name="Table 5">
            <a:extLst>
              <a:ext uri="{FF2B5EF4-FFF2-40B4-BE49-F238E27FC236}">
                <a16:creationId xmlns:a16="http://schemas.microsoft.com/office/drawing/2014/main" id="{E49D1266-9444-83E3-E9A5-276F240297B8}"/>
              </a:ext>
            </a:extLst>
          </p:cNvPr>
          <p:cNvGraphicFramePr>
            <a:graphicFrameLocks noGrp="1"/>
          </p:cNvGraphicFramePr>
          <p:nvPr>
            <p:extLst>
              <p:ext uri="{D42A27DB-BD31-4B8C-83A1-F6EECF244321}">
                <p14:modId xmlns:p14="http://schemas.microsoft.com/office/powerpoint/2010/main" val="695374456"/>
              </p:ext>
            </p:extLst>
          </p:nvPr>
        </p:nvGraphicFramePr>
        <p:xfrm>
          <a:off x="6539608" y="3528245"/>
          <a:ext cx="5457825" cy="2280943"/>
        </p:xfrm>
        <a:graphic>
          <a:graphicData uri="http://schemas.openxmlformats.org/drawingml/2006/table">
            <a:tbl>
              <a:tblPr firstRow="1" bandRow="1">
                <a:tableStyleId>{5C22544A-7EE6-4342-B048-85BDC9FD1C3A}</a:tableStyleId>
              </a:tblPr>
              <a:tblGrid>
                <a:gridCol w="727584">
                  <a:extLst>
                    <a:ext uri="{9D8B030D-6E8A-4147-A177-3AD203B41FA5}">
                      <a16:colId xmlns:a16="http://schemas.microsoft.com/office/drawing/2014/main" val="266095692"/>
                    </a:ext>
                  </a:extLst>
                </a:gridCol>
                <a:gridCol w="1690313">
                  <a:extLst>
                    <a:ext uri="{9D8B030D-6E8A-4147-A177-3AD203B41FA5}">
                      <a16:colId xmlns:a16="http://schemas.microsoft.com/office/drawing/2014/main" val="428220020"/>
                    </a:ext>
                  </a:extLst>
                </a:gridCol>
                <a:gridCol w="1053440">
                  <a:extLst>
                    <a:ext uri="{9D8B030D-6E8A-4147-A177-3AD203B41FA5}">
                      <a16:colId xmlns:a16="http://schemas.microsoft.com/office/drawing/2014/main" val="1133780946"/>
                    </a:ext>
                  </a:extLst>
                </a:gridCol>
                <a:gridCol w="950269">
                  <a:extLst>
                    <a:ext uri="{9D8B030D-6E8A-4147-A177-3AD203B41FA5}">
                      <a16:colId xmlns:a16="http://schemas.microsoft.com/office/drawing/2014/main" val="606301508"/>
                    </a:ext>
                  </a:extLst>
                </a:gridCol>
                <a:gridCol w="1036219">
                  <a:extLst>
                    <a:ext uri="{9D8B030D-6E8A-4147-A177-3AD203B41FA5}">
                      <a16:colId xmlns:a16="http://schemas.microsoft.com/office/drawing/2014/main" val="3467118216"/>
                    </a:ext>
                  </a:extLst>
                </a:gridCol>
              </a:tblGrid>
              <a:tr h="326986">
                <a:tc>
                  <a:txBody>
                    <a:bodyPr/>
                    <a:lstStyle/>
                    <a:p>
                      <a:pPr>
                        <a:buNone/>
                      </a:pPr>
                      <a:r>
                        <a:rPr lang="en-GB" sz="1000" dirty="0">
                          <a:latin typeface="Arial" panose="020B0604020202020204" pitchFamily="34" charset="0"/>
                          <a:cs typeface="Arial" panose="020B0604020202020204" pitchFamily="34" charset="0"/>
                        </a:rPr>
                        <a:t>Line Colour</a:t>
                      </a:r>
                    </a:p>
                  </a:txBody>
                  <a:tcPr anchor="ctr"/>
                </a:tc>
                <a:tc>
                  <a:txBody>
                    <a:bodyPr/>
                    <a:lstStyle/>
                    <a:p>
                      <a:pPr>
                        <a:buNone/>
                      </a:pPr>
                      <a:r>
                        <a:rPr lang="en-GB" sz="1000" dirty="0">
                          <a:latin typeface="Arial" panose="020B0604020202020204" pitchFamily="34" charset="0"/>
                          <a:cs typeface="Arial" panose="020B0604020202020204" pitchFamily="34" charset="0"/>
                        </a:rPr>
                        <a:t>Poverty Line Definition</a:t>
                      </a:r>
                    </a:p>
                  </a:txBody>
                  <a:tcPr anchor="ctr"/>
                </a:tc>
                <a:tc>
                  <a:txBody>
                    <a:bodyPr/>
                    <a:lstStyle/>
                    <a:p>
                      <a:pPr>
                        <a:buNone/>
                      </a:pPr>
                      <a:r>
                        <a:rPr lang="en-GB" sz="1000" dirty="0">
                          <a:latin typeface="Arial" panose="020B0604020202020204" pitchFamily="34" charset="0"/>
                          <a:cs typeface="Arial" panose="020B0604020202020204" pitchFamily="34" charset="0"/>
                        </a:rPr>
                        <a:t>Interpretation</a:t>
                      </a:r>
                    </a:p>
                  </a:txBody>
                  <a:tcPr anchor="ctr"/>
                </a:tc>
                <a:tc>
                  <a:txBody>
                    <a:bodyPr/>
                    <a:lstStyle/>
                    <a:p>
                      <a:pPr>
                        <a:buNone/>
                      </a:pPr>
                      <a:r>
                        <a:rPr lang="en-GB" sz="1000" dirty="0">
                          <a:latin typeface="Arial" panose="020B0604020202020204" pitchFamily="34" charset="0"/>
                          <a:cs typeface="Arial" panose="020B0604020202020204" pitchFamily="34" charset="0"/>
                        </a:rPr>
                        <a:t>Ratio change 1969 vs 2017</a:t>
                      </a:r>
                    </a:p>
                  </a:txBody>
                  <a:tcPr anchor="ctr"/>
                </a:tc>
                <a:tc>
                  <a:txBody>
                    <a:bodyPr/>
                    <a:lstStyle/>
                    <a:p>
                      <a:pPr>
                        <a:buNone/>
                      </a:pPr>
                      <a:r>
                        <a:rPr lang="en-GB" sz="1000" dirty="0">
                          <a:latin typeface="Arial" panose="020B0604020202020204" pitchFamily="34" charset="0"/>
                          <a:cs typeface="Arial" panose="020B0604020202020204" pitchFamily="34" charset="0"/>
                        </a:rPr>
                        <a:t>% change</a:t>
                      </a:r>
                    </a:p>
                  </a:txBody>
                  <a:tcPr anchor="ctr"/>
                </a:tc>
                <a:extLst>
                  <a:ext uri="{0D108BD9-81ED-4DB2-BD59-A6C34878D82A}">
                    <a16:rowId xmlns:a16="http://schemas.microsoft.com/office/drawing/2014/main" val="4118648837"/>
                  </a:ext>
                </a:extLst>
              </a:tr>
              <a:tr h="452750">
                <a:tc>
                  <a:txBody>
                    <a:bodyPr/>
                    <a:lstStyle/>
                    <a:p>
                      <a:pPr>
                        <a:buNone/>
                      </a:pPr>
                      <a:r>
                        <a:rPr lang="en-GB" sz="1000" dirty="0">
                          <a:latin typeface="Arial" panose="020B0604020202020204" pitchFamily="34" charset="0"/>
                          <a:cs typeface="Arial" panose="020B0604020202020204" pitchFamily="34" charset="0"/>
                        </a:rPr>
                        <a:t>🔵 Blue</a:t>
                      </a:r>
                    </a:p>
                  </a:txBody>
                  <a:tcPr anchor="ctr"/>
                </a:tc>
                <a:tc>
                  <a:txBody>
                    <a:bodyPr/>
                    <a:lstStyle/>
                    <a:p>
                      <a:pPr>
                        <a:buNone/>
                      </a:pPr>
                      <a:r>
                        <a:rPr lang="en-GB" sz="1000" b="1" dirty="0">
                          <a:latin typeface="Arial" panose="020B0604020202020204" pitchFamily="34" charset="0"/>
                          <a:cs typeface="Arial" panose="020B0604020202020204" pitchFamily="34" charset="0"/>
                        </a:rPr>
                        <a:t>International poverty line</a:t>
                      </a:r>
                      <a:r>
                        <a:rPr lang="en-GB" sz="1000" dirty="0">
                          <a:latin typeface="Arial" panose="020B0604020202020204" pitchFamily="34" charset="0"/>
                          <a:cs typeface="Arial" panose="020B0604020202020204" pitchFamily="34" charset="0"/>
                        </a:rPr>
                        <a:t> (e.g., $2.15/day)</a:t>
                      </a:r>
                    </a:p>
                  </a:txBody>
                  <a:tcPr anchor="ctr"/>
                </a:tc>
                <a:tc>
                  <a:txBody>
                    <a:bodyPr/>
                    <a:lstStyle/>
                    <a:p>
                      <a:pPr algn="l">
                        <a:buNone/>
                      </a:pPr>
                      <a:r>
                        <a:rPr lang="en-GB" sz="1000" dirty="0">
                          <a:latin typeface="Arial" panose="020B0604020202020204" pitchFamily="34" charset="0"/>
                          <a:cs typeface="Arial" panose="020B0604020202020204" pitchFamily="34" charset="0"/>
                        </a:rPr>
                        <a:t>Extreme poverty</a:t>
                      </a:r>
                    </a:p>
                  </a:txBody>
                  <a:tcPr anchor="ctr"/>
                </a:tc>
                <a:tc>
                  <a:txBody>
                    <a:bodyPr/>
                    <a:lstStyle/>
                    <a:p>
                      <a:pPr algn="ctr">
                        <a:buNone/>
                      </a:pPr>
                      <a:r>
                        <a:rPr lang="en-GB" sz="1000" b="0" dirty="0">
                          <a:latin typeface="Arial" panose="020B0604020202020204" pitchFamily="34" charset="0"/>
                          <a:cs typeface="Arial" panose="020B0604020202020204" pitchFamily="34" charset="0"/>
                        </a:rPr>
                        <a:t>0.08</a:t>
                      </a:r>
                    </a:p>
                  </a:txBody>
                  <a:tcPr anchor="ctr"/>
                </a:tc>
                <a:tc>
                  <a:txBody>
                    <a:bodyPr/>
                    <a:lstStyle/>
                    <a:p>
                      <a:pPr algn="ctr">
                        <a:buNone/>
                      </a:pPr>
                      <a:r>
                        <a:rPr lang="en-GB" sz="1000" b="0" dirty="0">
                          <a:latin typeface="Arial" panose="020B0604020202020204" pitchFamily="34" charset="0"/>
                          <a:cs typeface="Arial" panose="020B0604020202020204" pitchFamily="34" charset="0"/>
                        </a:rPr>
                        <a:t>32.97%</a:t>
                      </a:r>
                    </a:p>
                  </a:txBody>
                  <a:tcPr anchor="ctr"/>
                </a:tc>
                <a:extLst>
                  <a:ext uri="{0D108BD9-81ED-4DB2-BD59-A6C34878D82A}">
                    <a16:rowId xmlns:a16="http://schemas.microsoft.com/office/drawing/2014/main" val="2202922484"/>
                  </a:ext>
                </a:extLst>
              </a:tr>
              <a:tr h="578513">
                <a:tc>
                  <a:txBody>
                    <a:bodyPr/>
                    <a:lstStyle/>
                    <a:p>
                      <a:pPr>
                        <a:buNone/>
                      </a:pPr>
                      <a:r>
                        <a:rPr lang="en-GB" sz="1000" dirty="0">
                          <a:latin typeface="Arial" panose="020B0604020202020204" pitchFamily="34" charset="0"/>
                          <a:cs typeface="Arial" panose="020B0604020202020204" pitchFamily="34" charset="0"/>
                        </a:rPr>
                        <a:t>🔴 Red</a:t>
                      </a:r>
                    </a:p>
                  </a:txBody>
                  <a:tcPr anchor="ctr"/>
                </a:tc>
                <a:tc>
                  <a:txBody>
                    <a:bodyPr/>
                    <a:lstStyle/>
                    <a:p>
                      <a:pPr>
                        <a:buNone/>
                      </a:pPr>
                      <a:r>
                        <a:rPr lang="en-GB" sz="1000" b="1" dirty="0">
                          <a:latin typeface="Arial" panose="020B0604020202020204" pitchFamily="34" charset="0"/>
                          <a:cs typeface="Arial" panose="020B0604020202020204" pitchFamily="34" charset="0"/>
                        </a:rPr>
                        <a:t>Lower-middle-income countries poverty line</a:t>
                      </a:r>
                      <a:r>
                        <a:rPr lang="en-GB" sz="1000" dirty="0">
                          <a:latin typeface="Arial" panose="020B0604020202020204" pitchFamily="34" charset="0"/>
                          <a:cs typeface="Arial" panose="020B0604020202020204" pitchFamily="34" charset="0"/>
                        </a:rPr>
                        <a:t> (e.g., $3.65/day)</a:t>
                      </a:r>
                    </a:p>
                  </a:txBody>
                  <a:tcPr anchor="ctr"/>
                </a:tc>
                <a:tc>
                  <a:txBody>
                    <a:bodyPr/>
                    <a:lstStyle/>
                    <a:p>
                      <a:pPr algn="l">
                        <a:buNone/>
                      </a:pPr>
                      <a:r>
                        <a:rPr lang="en-GB" sz="1000" dirty="0">
                          <a:latin typeface="Arial" panose="020B0604020202020204" pitchFamily="34" charset="0"/>
                          <a:cs typeface="Arial" panose="020B0604020202020204" pitchFamily="34" charset="0"/>
                        </a:rPr>
                        <a:t>Deprivation</a:t>
                      </a:r>
                    </a:p>
                  </a:txBody>
                  <a:tcPr anchor="ctr"/>
                </a:tc>
                <a:tc>
                  <a:txBody>
                    <a:bodyPr/>
                    <a:lstStyle/>
                    <a:p>
                      <a:pPr algn="ctr">
                        <a:buNone/>
                      </a:pPr>
                      <a:r>
                        <a:rPr lang="en-GB" sz="1000" b="0" dirty="0">
                          <a:latin typeface="Arial" panose="020B0604020202020204" pitchFamily="34" charset="0"/>
                          <a:cs typeface="Arial" panose="020B0604020202020204" pitchFamily="34" charset="0"/>
                        </a:rPr>
                        <a:t>-0.01</a:t>
                      </a:r>
                    </a:p>
                  </a:txBody>
                  <a:tcPr anchor="ctr"/>
                </a:tc>
                <a:tc>
                  <a:txBody>
                    <a:bodyPr/>
                    <a:lstStyle/>
                    <a:p>
                      <a:pPr algn="ctr">
                        <a:buNone/>
                      </a:pPr>
                      <a:r>
                        <a:rPr lang="en-GB" sz="1000" b="0" dirty="0">
                          <a:latin typeface="Arial" panose="020B0604020202020204" pitchFamily="34" charset="0"/>
                          <a:cs typeface="Arial" panose="020B0604020202020204" pitchFamily="34" charset="0"/>
                        </a:rPr>
                        <a:t>-2.32%</a:t>
                      </a:r>
                    </a:p>
                  </a:txBody>
                  <a:tcPr anchor="ctr"/>
                </a:tc>
                <a:extLst>
                  <a:ext uri="{0D108BD9-81ED-4DB2-BD59-A6C34878D82A}">
                    <a16:rowId xmlns:a16="http://schemas.microsoft.com/office/drawing/2014/main" val="2584578210"/>
                  </a:ext>
                </a:extLst>
              </a:tr>
              <a:tr h="578513">
                <a:tc>
                  <a:txBody>
                    <a:bodyPr/>
                    <a:lstStyle/>
                    <a:p>
                      <a:pPr>
                        <a:buNone/>
                      </a:pPr>
                      <a:r>
                        <a:rPr lang="en-GB" sz="1000" dirty="0">
                          <a:latin typeface="Arial" panose="020B0604020202020204" pitchFamily="34" charset="0"/>
                          <a:cs typeface="Arial" panose="020B0604020202020204" pitchFamily="34" charset="0"/>
                        </a:rPr>
                        <a:t>🟢 Green</a:t>
                      </a:r>
                    </a:p>
                  </a:txBody>
                  <a:tcPr anchor="ctr"/>
                </a:tc>
                <a:tc>
                  <a:txBody>
                    <a:bodyPr/>
                    <a:lstStyle/>
                    <a:p>
                      <a:pPr>
                        <a:buNone/>
                      </a:pPr>
                      <a:r>
                        <a:rPr lang="en-GB" sz="1000" b="1" dirty="0">
                          <a:latin typeface="Arial" panose="020B0604020202020204" pitchFamily="34" charset="0"/>
                          <a:cs typeface="Arial" panose="020B0604020202020204" pitchFamily="34" charset="0"/>
                        </a:rPr>
                        <a:t>Upper-middle-income countries poverty line</a:t>
                      </a:r>
                      <a:r>
                        <a:rPr lang="en-GB" sz="1000" dirty="0">
                          <a:latin typeface="Arial" panose="020B0604020202020204" pitchFamily="34" charset="0"/>
                          <a:cs typeface="Arial" panose="020B0604020202020204" pitchFamily="34" charset="0"/>
                        </a:rPr>
                        <a:t> (e.g., $6.85/day)</a:t>
                      </a:r>
                    </a:p>
                  </a:txBody>
                  <a:tcPr anchor="ctr"/>
                </a:tc>
                <a:tc>
                  <a:txBody>
                    <a:bodyPr/>
                    <a:lstStyle/>
                    <a:p>
                      <a:pPr algn="l">
                        <a:buNone/>
                      </a:pPr>
                      <a:r>
                        <a:rPr lang="en-GB" sz="1000" dirty="0">
                          <a:latin typeface="Arial" panose="020B0604020202020204" pitchFamily="34" charset="0"/>
                          <a:cs typeface="Arial" panose="020B0604020202020204" pitchFamily="34" charset="0"/>
                        </a:rPr>
                        <a:t>Relative poverty &amp; social exclusion</a:t>
                      </a:r>
                    </a:p>
                  </a:txBody>
                  <a:tcPr anchor="ctr"/>
                </a:tc>
                <a:tc>
                  <a:txBody>
                    <a:bodyPr/>
                    <a:lstStyle/>
                    <a:p>
                      <a:pPr algn="ctr">
                        <a:buNone/>
                      </a:pPr>
                      <a:r>
                        <a:rPr lang="en-GB" sz="1000" b="1" dirty="0">
                          <a:latin typeface="Arial" panose="020B0604020202020204" pitchFamily="34" charset="0"/>
                          <a:cs typeface="Arial" panose="020B0604020202020204" pitchFamily="34" charset="0"/>
                        </a:rPr>
                        <a:t>-6.73</a:t>
                      </a:r>
                    </a:p>
                  </a:txBody>
                  <a:tcPr anchor="ctr"/>
                </a:tc>
                <a:tc>
                  <a:txBody>
                    <a:bodyPr/>
                    <a:lstStyle/>
                    <a:p>
                      <a:pPr algn="ctr">
                        <a:buNone/>
                      </a:pPr>
                      <a:r>
                        <a:rPr lang="en-GB" sz="1000" b="1" dirty="0">
                          <a:latin typeface="Arial" panose="020B0604020202020204" pitchFamily="34" charset="0"/>
                          <a:cs typeface="Arial" panose="020B0604020202020204" pitchFamily="34" charset="0"/>
                        </a:rPr>
                        <a:t>-87.08%</a:t>
                      </a:r>
                    </a:p>
                  </a:txBody>
                  <a:tcPr anchor="ctr"/>
                </a:tc>
                <a:extLst>
                  <a:ext uri="{0D108BD9-81ED-4DB2-BD59-A6C34878D82A}">
                    <a16:rowId xmlns:a16="http://schemas.microsoft.com/office/drawing/2014/main" val="2920363326"/>
                  </a:ext>
                </a:extLst>
              </a:tr>
            </a:tbl>
          </a:graphicData>
        </a:graphic>
      </p:graphicFrame>
    </p:spTree>
    <p:extLst>
      <p:ext uri="{BB962C8B-B14F-4D97-AF65-F5344CB8AC3E}">
        <p14:creationId xmlns:p14="http://schemas.microsoft.com/office/powerpoint/2010/main" val="28839641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8D805-0353-9007-6624-EA0D6D74DA76}"/>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2200A0A-4A54-13A0-206E-D79033B265EB}"/>
              </a:ext>
            </a:extLst>
          </p:cNvPr>
          <p:cNvPicPr>
            <a:picLocks noChangeAspect="1"/>
          </p:cNvPicPr>
          <p:nvPr/>
        </p:nvPicPr>
        <p:blipFill>
          <a:blip r:embed="rId3"/>
          <a:stretch>
            <a:fillRect/>
          </a:stretch>
        </p:blipFill>
        <p:spPr>
          <a:xfrm>
            <a:off x="943233" y="1438274"/>
            <a:ext cx="8023742" cy="4814245"/>
          </a:xfrm>
          <a:prstGeom prst="rect">
            <a:avLst/>
          </a:prstGeom>
        </p:spPr>
      </p:pic>
      <p:sp>
        <p:nvSpPr>
          <p:cNvPr id="2" name="Title 1">
            <a:extLst>
              <a:ext uri="{FF2B5EF4-FFF2-40B4-BE49-F238E27FC236}">
                <a16:creationId xmlns:a16="http://schemas.microsoft.com/office/drawing/2014/main" id="{9A82D408-DD01-9847-7422-4A9A86E1EDDF}"/>
              </a:ext>
            </a:extLst>
          </p:cNvPr>
          <p:cNvSpPr>
            <a:spLocks noGrp="1"/>
          </p:cNvSpPr>
          <p:nvPr>
            <p:ph type="title"/>
          </p:nvPr>
        </p:nvSpPr>
        <p:spPr>
          <a:xfrm>
            <a:off x="838200" y="338900"/>
            <a:ext cx="10515600" cy="1325563"/>
          </a:xfrm>
        </p:spPr>
        <p:txBody>
          <a:bodyPr>
            <a:noAutofit/>
          </a:bodyPr>
          <a:lstStyle/>
          <a:p>
            <a:r>
              <a:rPr lang="en-GB" sz="2400" dirty="0">
                <a:latin typeface="Arial "/>
              </a:rPr>
              <a:t>Poverty Gap Index: Extreme poverty is rare and stable. The upper-middle income line started high in 1969 but over time exposes deeper and more persistent deprivation. All lines show a peak in 1986</a:t>
            </a:r>
          </a:p>
        </p:txBody>
      </p:sp>
      <p:sp>
        <p:nvSpPr>
          <p:cNvPr id="3" name="Date Placeholder 2">
            <a:extLst>
              <a:ext uri="{FF2B5EF4-FFF2-40B4-BE49-F238E27FC236}">
                <a16:creationId xmlns:a16="http://schemas.microsoft.com/office/drawing/2014/main" id="{3C7E31BA-4456-464F-08C0-69EAE583E639}"/>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C7CDA7F5-013E-EFA2-C125-5996A8ADD144}"/>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91F89633-1F2D-829A-D7F7-6058E9ABBB7A}"/>
              </a:ext>
            </a:extLst>
          </p:cNvPr>
          <p:cNvSpPr>
            <a:spLocks noGrp="1"/>
          </p:cNvSpPr>
          <p:nvPr>
            <p:ph type="sldNum" sz="quarter" idx="12"/>
          </p:nvPr>
        </p:nvSpPr>
        <p:spPr/>
        <p:txBody>
          <a:bodyPr/>
          <a:lstStyle/>
          <a:p>
            <a:pPr rtl="0"/>
            <a:fld id="{D8DA9DAA-006C-4F4B-980E-E3DF019B24E2}" type="slidenum">
              <a:rPr lang="en-GB" noProof="0" smtClean="0"/>
              <a:t>23</a:t>
            </a:fld>
            <a:endParaRPr lang="en-GB" noProof="0" dirty="0"/>
          </a:p>
        </p:txBody>
      </p:sp>
      <p:graphicFrame>
        <p:nvGraphicFramePr>
          <p:cNvPr id="6" name="Table 5">
            <a:extLst>
              <a:ext uri="{FF2B5EF4-FFF2-40B4-BE49-F238E27FC236}">
                <a16:creationId xmlns:a16="http://schemas.microsoft.com/office/drawing/2014/main" id="{E5DC9CB5-792F-3360-FD06-7D08DCF9BE2F}"/>
              </a:ext>
            </a:extLst>
          </p:cNvPr>
          <p:cNvGraphicFramePr>
            <a:graphicFrameLocks noGrp="1"/>
          </p:cNvGraphicFramePr>
          <p:nvPr>
            <p:extLst>
              <p:ext uri="{D42A27DB-BD31-4B8C-83A1-F6EECF244321}">
                <p14:modId xmlns:p14="http://schemas.microsoft.com/office/powerpoint/2010/main" val="1505486946"/>
              </p:ext>
            </p:extLst>
          </p:nvPr>
        </p:nvGraphicFramePr>
        <p:xfrm>
          <a:off x="6444287" y="3429000"/>
          <a:ext cx="5434946" cy="2280943"/>
        </p:xfrm>
        <a:graphic>
          <a:graphicData uri="http://schemas.openxmlformats.org/drawingml/2006/table">
            <a:tbl>
              <a:tblPr firstRow="1" bandRow="1">
                <a:tableStyleId>{5C22544A-7EE6-4342-B048-85BDC9FD1C3A}</a:tableStyleId>
              </a:tblPr>
              <a:tblGrid>
                <a:gridCol w="724534">
                  <a:extLst>
                    <a:ext uri="{9D8B030D-6E8A-4147-A177-3AD203B41FA5}">
                      <a16:colId xmlns:a16="http://schemas.microsoft.com/office/drawing/2014/main" val="266095692"/>
                    </a:ext>
                  </a:extLst>
                </a:gridCol>
                <a:gridCol w="1683227">
                  <a:extLst>
                    <a:ext uri="{9D8B030D-6E8A-4147-A177-3AD203B41FA5}">
                      <a16:colId xmlns:a16="http://schemas.microsoft.com/office/drawing/2014/main" val="428220020"/>
                    </a:ext>
                  </a:extLst>
                </a:gridCol>
                <a:gridCol w="1049024">
                  <a:extLst>
                    <a:ext uri="{9D8B030D-6E8A-4147-A177-3AD203B41FA5}">
                      <a16:colId xmlns:a16="http://schemas.microsoft.com/office/drawing/2014/main" val="1133780946"/>
                    </a:ext>
                  </a:extLst>
                </a:gridCol>
                <a:gridCol w="946286">
                  <a:extLst>
                    <a:ext uri="{9D8B030D-6E8A-4147-A177-3AD203B41FA5}">
                      <a16:colId xmlns:a16="http://schemas.microsoft.com/office/drawing/2014/main" val="606301508"/>
                    </a:ext>
                  </a:extLst>
                </a:gridCol>
                <a:gridCol w="1031875">
                  <a:extLst>
                    <a:ext uri="{9D8B030D-6E8A-4147-A177-3AD203B41FA5}">
                      <a16:colId xmlns:a16="http://schemas.microsoft.com/office/drawing/2014/main" val="3467118216"/>
                    </a:ext>
                  </a:extLst>
                </a:gridCol>
              </a:tblGrid>
              <a:tr h="326986">
                <a:tc>
                  <a:txBody>
                    <a:bodyPr/>
                    <a:lstStyle/>
                    <a:p>
                      <a:pPr>
                        <a:buNone/>
                      </a:pPr>
                      <a:r>
                        <a:rPr lang="en-GB" sz="1000" dirty="0">
                          <a:latin typeface="Arial "/>
                        </a:rPr>
                        <a:t>Line Colour</a:t>
                      </a:r>
                    </a:p>
                  </a:txBody>
                  <a:tcPr anchor="ctr"/>
                </a:tc>
                <a:tc>
                  <a:txBody>
                    <a:bodyPr/>
                    <a:lstStyle/>
                    <a:p>
                      <a:pPr>
                        <a:buNone/>
                      </a:pPr>
                      <a:r>
                        <a:rPr lang="en-GB" sz="1000" dirty="0">
                          <a:latin typeface="Arial "/>
                        </a:rPr>
                        <a:t>Poverty Line Definition</a:t>
                      </a:r>
                    </a:p>
                  </a:txBody>
                  <a:tcPr anchor="ctr"/>
                </a:tc>
                <a:tc>
                  <a:txBody>
                    <a:bodyPr/>
                    <a:lstStyle/>
                    <a:p>
                      <a:pPr>
                        <a:buNone/>
                      </a:pPr>
                      <a:r>
                        <a:rPr lang="en-GB" sz="1000" dirty="0">
                          <a:latin typeface="Arial "/>
                        </a:rPr>
                        <a:t>Interpretation</a:t>
                      </a:r>
                    </a:p>
                  </a:txBody>
                  <a:tcPr anchor="ctr"/>
                </a:tc>
                <a:tc>
                  <a:txBody>
                    <a:bodyPr/>
                    <a:lstStyle/>
                    <a:p>
                      <a:pPr>
                        <a:buNone/>
                      </a:pPr>
                      <a:r>
                        <a:rPr lang="en-GB" sz="1000" dirty="0">
                          <a:latin typeface="Arial "/>
                        </a:rPr>
                        <a:t>Ratio change 1969 vs 2017</a:t>
                      </a:r>
                    </a:p>
                  </a:txBody>
                  <a:tcPr anchor="ctr"/>
                </a:tc>
                <a:tc>
                  <a:txBody>
                    <a:bodyPr/>
                    <a:lstStyle/>
                    <a:p>
                      <a:pPr>
                        <a:buNone/>
                      </a:pPr>
                      <a:r>
                        <a:rPr lang="en-GB" sz="1000" dirty="0">
                          <a:latin typeface="Arial "/>
                        </a:rPr>
                        <a:t>% change</a:t>
                      </a:r>
                    </a:p>
                  </a:txBody>
                  <a:tcPr anchor="ctr"/>
                </a:tc>
                <a:extLst>
                  <a:ext uri="{0D108BD9-81ED-4DB2-BD59-A6C34878D82A}">
                    <a16:rowId xmlns:a16="http://schemas.microsoft.com/office/drawing/2014/main" val="4118648837"/>
                  </a:ext>
                </a:extLst>
              </a:tr>
              <a:tr h="452750">
                <a:tc>
                  <a:txBody>
                    <a:bodyPr/>
                    <a:lstStyle/>
                    <a:p>
                      <a:pPr>
                        <a:buNone/>
                      </a:pPr>
                      <a:r>
                        <a:rPr lang="en-GB" sz="1000" dirty="0">
                          <a:latin typeface="Arial "/>
                        </a:rPr>
                        <a:t>🔵 Blue</a:t>
                      </a:r>
                    </a:p>
                  </a:txBody>
                  <a:tcPr anchor="ctr"/>
                </a:tc>
                <a:tc>
                  <a:txBody>
                    <a:bodyPr/>
                    <a:lstStyle/>
                    <a:p>
                      <a:pPr>
                        <a:buNone/>
                      </a:pPr>
                      <a:r>
                        <a:rPr lang="en-GB" sz="1000" b="1" dirty="0">
                          <a:latin typeface="Arial "/>
                        </a:rPr>
                        <a:t>International poverty line</a:t>
                      </a:r>
                      <a:r>
                        <a:rPr lang="en-GB" sz="1000" dirty="0">
                          <a:latin typeface="Arial "/>
                        </a:rPr>
                        <a:t> (e.g., $2.15/day)</a:t>
                      </a:r>
                    </a:p>
                  </a:txBody>
                  <a:tcPr anchor="ctr"/>
                </a:tc>
                <a:tc>
                  <a:txBody>
                    <a:bodyPr/>
                    <a:lstStyle/>
                    <a:p>
                      <a:pPr algn="l">
                        <a:buNone/>
                      </a:pPr>
                      <a:r>
                        <a:rPr lang="en-GB" sz="1000" dirty="0">
                          <a:latin typeface="Arial "/>
                        </a:rPr>
                        <a:t>Extreme poverty</a:t>
                      </a:r>
                    </a:p>
                  </a:txBody>
                  <a:tcPr anchor="ctr"/>
                </a:tc>
                <a:tc>
                  <a:txBody>
                    <a:bodyPr/>
                    <a:lstStyle/>
                    <a:p>
                      <a:pPr algn="ctr">
                        <a:buNone/>
                      </a:pPr>
                      <a:r>
                        <a:rPr lang="en-GB" sz="1000" b="1" dirty="0">
                          <a:latin typeface="Arial "/>
                        </a:rPr>
                        <a:t>0.06</a:t>
                      </a:r>
                    </a:p>
                  </a:txBody>
                  <a:tcPr anchor="ctr"/>
                </a:tc>
                <a:tc>
                  <a:txBody>
                    <a:bodyPr/>
                    <a:lstStyle/>
                    <a:p>
                      <a:pPr algn="ctr">
                        <a:buNone/>
                      </a:pPr>
                      <a:r>
                        <a:rPr lang="en-GB" sz="1000" b="1" dirty="0">
                          <a:latin typeface="Arial "/>
                        </a:rPr>
                        <a:t>50.37%</a:t>
                      </a:r>
                    </a:p>
                  </a:txBody>
                  <a:tcPr anchor="ctr"/>
                </a:tc>
                <a:extLst>
                  <a:ext uri="{0D108BD9-81ED-4DB2-BD59-A6C34878D82A}">
                    <a16:rowId xmlns:a16="http://schemas.microsoft.com/office/drawing/2014/main" val="2202922484"/>
                  </a:ext>
                </a:extLst>
              </a:tr>
              <a:tr h="578513">
                <a:tc>
                  <a:txBody>
                    <a:bodyPr/>
                    <a:lstStyle/>
                    <a:p>
                      <a:pPr>
                        <a:buNone/>
                      </a:pPr>
                      <a:r>
                        <a:rPr lang="en-GB" sz="1000" dirty="0">
                          <a:latin typeface="Arial "/>
                        </a:rPr>
                        <a:t>🔴 Red</a:t>
                      </a:r>
                    </a:p>
                  </a:txBody>
                  <a:tcPr anchor="ctr"/>
                </a:tc>
                <a:tc>
                  <a:txBody>
                    <a:bodyPr/>
                    <a:lstStyle/>
                    <a:p>
                      <a:pPr>
                        <a:buNone/>
                      </a:pPr>
                      <a:r>
                        <a:rPr lang="en-GB" sz="1000" b="1" dirty="0">
                          <a:latin typeface="Arial "/>
                        </a:rPr>
                        <a:t>Lower-middle-income countries poverty line</a:t>
                      </a:r>
                      <a:r>
                        <a:rPr lang="en-GB" sz="1000" dirty="0">
                          <a:latin typeface="Arial "/>
                        </a:rPr>
                        <a:t> (e.g., $3.65/day)</a:t>
                      </a:r>
                    </a:p>
                  </a:txBody>
                  <a:tcPr anchor="ctr"/>
                </a:tc>
                <a:tc>
                  <a:txBody>
                    <a:bodyPr/>
                    <a:lstStyle/>
                    <a:p>
                      <a:pPr algn="l">
                        <a:buNone/>
                      </a:pPr>
                      <a:r>
                        <a:rPr lang="en-GB" sz="1000" dirty="0">
                          <a:latin typeface="Arial "/>
                        </a:rPr>
                        <a:t>Deprivation</a:t>
                      </a:r>
                    </a:p>
                  </a:txBody>
                  <a:tcPr anchor="ctr"/>
                </a:tc>
                <a:tc>
                  <a:txBody>
                    <a:bodyPr/>
                    <a:lstStyle/>
                    <a:p>
                      <a:pPr algn="ctr">
                        <a:buNone/>
                      </a:pPr>
                      <a:r>
                        <a:rPr lang="en-GB" sz="1000" b="1" dirty="0">
                          <a:latin typeface="Arial "/>
                        </a:rPr>
                        <a:t>0.06</a:t>
                      </a:r>
                    </a:p>
                  </a:txBody>
                  <a:tcPr anchor="ctr"/>
                </a:tc>
                <a:tc>
                  <a:txBody>
                    <a:bodyPr/>
                    <a:lstStyle/>
                    <a:p>
                      <a:pPr algn="ctr">
                        <a:buNone/>
                      </a:pPr>
                      <a:r>
                        <a:rPr lang="en-GB" sz="1000" b="1" dirty="0">
                          <a:latin typeface="Arial "/>
                        </a:rPr>
                        <a:t>25.85%</a:t>
                      </a:r>
                    </a:p>
                  </a:txBody>
                  <a:tcPr anchor="ctr"/>
                </a:tc>
                <a:extLst>
                  <a:ext uri="{0D108BD9-81ED-4DB2-BD59-A6C34878D82A}">
                    <a16:rowId xmlns:a16="http://schemas.microsoft.com/office/drawing/2014/main" val="2584578210"/>
                  </a:ext>
                </a:extLst>
              </a:tr>
              <a:tr h="578513">
                <a:tc>
                  <a:txBody>
                    <a:bodyPr/>
                    <a:lstStyle/>
                    <a:p>
                      <a:pPr>
                        <a:buNone/>
                      </a:pPr>
                      <a:r>
                        <a:rPr lang="en-GB" sz="1000" dirty="0">
                          <a:latin typeface="Arial "/>
                        </a:rPr>
                        <a:t>🟢 Green</a:t>
                      </a:r>
                    </a:p>
                  </a:txBody>
                  <a:tcPr anchor="ctr"/>
                </a:tc>
                <a:tc>
                  <a:txBody>
                    <a:bodyPr/>
                    <a:lstStyle/>
                    <a:p>
                      <a:pPr>
                        <a:buNone/>
                      </a:pPr>
                      <a:r>
                        <a:rPr lang="en-GB" sz="1000" b="1" dirty="0">
                          <a:latin typeface="Arial "/>
                        </a:rPr>
                        <a:t>Upper-middle-income countries poverty line</a:t>
                      </a:r>
                      <a:r>
                        <a:rPr lang="en-GB" sz="1000" dirty="0">
                          <a:latin typeface="Arial "/>
                        </a:rPr>
                        <a:t> (e.g., $6.85/day)</a:t>
                      </a:r>
                    </a:p>
                  </a:txBody>
                  <a:tcPr anchor="ctr"/>
                </a:tc>
                <a:tc>
                  <a:txBody>
                    <a:bodyPr/>
                    <a:lstStyle/>
                    <a:p>
                      <a:pPr algn="l">
                        <a:buNone/>
                      </a:pPr>
                      <a:r>
                        <a:rPr lang="en-GB" sz="1000" dirty="0">
                          <a:latin typeface="Arial "/>
                        </a:rPr>
                        <a:t>Relative poverty &amp; social exclusion</a:t>
                      </a:r>
                    </a:p>
                  </a:txBody>
                  <a:tcPr anchor="ctr"/>
                </a:tc>
                <a:tc>
                  <a:txBody>
                    <a:bodyPr/>
                    <a:lstStyle/>
                    <a:p>
                      <a:pPr algn="ctr">
                        <a:buNone/>
                      </a:pPr>
                      <a:r>
                        <a:rPr lang="en-GB" sz="1000" b="1" dirty="0">
                          <a:latin typeface="Arial "/>
                        </a:rPr>
                        <a:t>-1.21</a:t>
                      </a:r>
                    </a:p>
                  </a:txBody>
                  <a:tcPr anchor="ctr"/>
                </a:tc>
                <a:tc>
                  <a:txBody>
                    <a:bodyPr/>
                    <a:lstStyle/>
                    <a:p>
                      <a:pPr algn="ctr">
                        <a:buNone/>
                      </a:pPr>
                      <a:r>
                        <a:rPr lang="en-GB" sz="1000" b="1" dirty="0">
                          <a:latin typeface="Arial "/>
                        </a:rPr>
                        <a:t>-71.60%</a:t>
                      </a:r>
                    </a:p>
                  </a:txBody>
                  <a:tcPr anchor="ctr"/>
                </a:tc>
                <a:extLst>
                  <a:ext uri="{0D108BD9-81ED-4DB2-BD59-A6C34878D82A}">
                    <a16:rowId xmlns:a16="http://schemas.microsoft.com/office/drawing/2014/main" val="2920363326"/>
                  </a:ext>
                </a:extLst>
              </a:tr>
            </a:tbl>
          </a:graphicData>
        </a:graphic>
      </p:graphicFrame>
    </p:spTree>
    <p:extLst>
      <p:ext uri="{BB962C8B-B14F-4D97-AF65-F5344CB8AC3E}">
        <p14:creationId xmlns:p14="http://schemas.microsoft.com/office/powerpoint/2010/main" val="13986400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15A9-A3DA-FFEE-CCFC-EA3FA03DD98E}"/>
              </a:ext>
            </a:extLst>
          </p:cNvPr>
          <p:cNvSpPr>
            <a:spLocks noGrp="1"/>
          </p:cNvSpPr>
          <p:nvPr>
            <p:ph type="title"/>
          </p:nvPr>
        </p:nvSpPr>
        <p:spPr/>
        <p:txBody>
          <a:bodyPr/>
          <a:lstStyle/>
          <a:p>
            <a:r>
              <a:rPr lang="en-GB" dirty="0"/>
              <a:t>Appendix</a:t>
            </a:r>
          </a:p>
        </p:txBody>
      </p:sp>
      <p:sp>
        <p:nvSpPr>
          <p:cNvPr id="3" name="Date Placeholder 2">
            <a:extLst>
              <a:ext uri="{FF2B5EF4-FFF2-40B4-BE49-F238E27FC236}">
                <a16:creationId xmlns:a16="http://schemas.microsoft.com/office/drawing/2014/main" id="{4AACFB8C-3D64-E1B8-2745-FD262A6A6DCA}"/>
              </a:ext>
            </a:extLst>
          </p:cNvPr>
          <p:cNvSpPr>
            <a:spLocks noGrp="1"/>
          </p:cNvSpPr>
          <p:nvPr>
            <p:ph type="dt" sz="half" idx="10"/>
          </p:nvPr>
        </p:nvSpPr>
        <p:spPr/>
        <p:txBody>
          <a:bodyPr/>
          <a:lstStyle/>
          <a:p>
            <a:pPr>
              <a:spcAft>
                <a:spcPts val="600"/>
              </a:spcAft>
            </a:pPr>
            <a:r>
              <a:rPr lang="en-GB" dirty="0"/>
              <a:t>10/11/2025</a:t>
            </a:r>
          </a:p>
        </p:txBody>
      </p:sp>
      <p:sp>
        <p:nvSpPr>
          <p:cNvPr id="4" name="Footer Placeholder 3">
            <a:extLst>
              <a:ext uri="{FF2B5EF4-FFF2-40B4-BE49-F238E27FC236}">
                <a16:creationId xmlns:a16="http://schemas.microsoft.com/office/drawing/2014/main" id="{03C6DDFE-4185-035A-C312-23FD3A92B1CC}"/>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C1413ED4-15AE-15A0-687D-CDA11BA40CFE}"/>
              </a:ext>
            </a:extLst>
          </p:cNvPr>
          <p:cNvSpPr>
            <a:spLocks noGrp="1"/>
          </p:cNvSpPr>
          <p:nvPr>
            <p:ph type="sldNum" sz="quarter" idx="12"/>
          </p:nvPr>
        </p:nvSpPr>
        <p:spPr/>
        <p:txBody>
          <a:bodyPr/>
          <a:lstStyle/>
          <a:p>
            <a:pPr rtl="0"/>
            <a:fld id="{D8DA9DAA-006C-4F4B-980E-E3DF019B24E2}" type="slidenum">
              <a:rPr lang="en-GB" noProof="0" smtClean="0"/>
              <a:t>24</a:t>
            </a:fld>
            <a:endParaRPr lang="en-GB" noProof="0" dirty="0"/>
          </a:p>
        </p:txBody>
      </p:sp>
    </p:spTree>
    <p:extLst>
      <p:ext uri="{BB962C8B-B14F-4D97-AF65-F5344CB8AC3E}">
        <p14:creationId xmlns:p14="http://schemas.microsoft.com/office/powerpoint/2010/main" val="39670517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6060E-625E-3130-F09A-9A03D3A4BAB4}"/>
              </a:ext>
            </a:extLst>
          </p:cNvPr>
          <p:cNvSpPr>
            <a:spLocks noGrp="1"/>
          </p:cNvSpPr>
          <p:nvPr>
            <p:ph type="title"/>
          </p:nvPr>
        </p:nvSpPr>
        <p:spPr/>
        <p:txBody>
          <a:bodyPr>
            <a:normAutofit/>
          </a:bodyPr>
          <a:lstStyle/>
          <a:p>
            <a:r>
              <a:rPr lang="en-GB" sz="2800" dirty="0">
                <a:latin typeface="Arial" panose="020B0604020202020204" pitchFamily="34" charset="0"/>
                <a:cs typeface="Arial" panose="020B0604020202020204" pitchFamily="34" charset="0"/>
              </a:rPr>
              <a:t>Project Management</a:t>
            </a:r>
          </a:p>
        </p:txBody>
      </p:sp>
      <p:sp>
        <p:nvSpPr>
          <p:cNvPr id="3" name="Date Placeholder 2">
            <a:extLst>
              <a:ext uri="{FF2B5EF4-FFF2-40B4-BE49-F238E27FC236}">
                <a16:creationId xmlns:a16="http://schemas.microsoft.com/office/drawing/2014/main" id="{02D29B50-1DDE-DCC1-3A3D-46A4C35E25B2}"/>
              </a:ext>
            </a:extLst>
          </p:cNvPr>
          <p:cNvSpPr>
            <a:spLocks noGrp="1"/>
          </p:cNvSpPr>
          <p:nvPr>
            <p:ph type="dt" sz="half" idx="10"/>
          </p:nvPr>
        </p:nvSpPr>
        <p:spPr>
          <a:xfrm>
            <a:off x="838200" y="6356350"/>
            <a:ext cx="2743200" cy="365125"/>
          </a:xfrm>
        </p:spPr>
        <p:txBody>
          <a:bodyPr/>
          <a:lstStyle/>
          <a:p>
            <a:pPr>
              <a:spcAft>
                <a:spcPts val="600"/>
              </a:spcAft>
            </a:pPr>
            <a:r>
              <a:rPr lang="en-GB" dirty="0"/>
              <a:t>10/11/2025</a:t>
            </a:r>
          </a:p>
        </p:txBody>
      </p:sp>
      <p:sp>
        <p:nvSpPr>
          <p:cNvPr id="4" name="Footer Placeholder 3">
            <a:extLst>
              <a:ext uri="{FF2B5EF4-FFF2-40B4-BE49-F238E27FC236}">
                <a16:creationId xmlns:a16="http://schemas.microsoft.com/office/drawing/2014/main" id="{A5947C59-FBA4-21B0-CB1D-DA469D4F7E88}"/>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E2844B31-7208-01D2-7321-1611515136E3}"/>
              </a:ext>
            </a:extLst>
          </p:cNvPr>
          <p:cNvSpPr>
            <a:spLocks noGrp="1"/>
          </p:cNvSpPr>
          <p:nvPr>
            <p:ph type="sldNum" sz="quarter" idx="12"/>
          </p:nvPr>
        </p:nvSpPr>
        <p:spPr/>
        <p:txBody>
          <a:bodyPr/>
          <a:lstStyle/>
          <a:p>
            <a:pPr rtl="0"/>
            <a:fld id="{D8DA9DAA-006C-4F4B-980E-E3DF019B24E2}" type="slidenum">
              <a:rPr lang="en-GB" noProof="0" smtClean="0"/>
              <a:t>25</a:t>
            </a:fld>
            <a:endParaRPr lang="en-GB" noProof="0" dirty="0"/>
          </a:p>
        </p:txBody>
      </p:sp>
      <p:pic>
        <p:nvPicPr>
          <p:cNvPr id="7" name="Picture 6">
            <a:extLst>
              <a:ext uri="{FF2B5EF4-FFF2-40B4-BE49-F238E27FC236}">
                <a16:creationId xmlns:a16="http://schemas.microsoft.com/office/drawing/2014/main" id="{AD0D6B0D-0565-0FBF-4370-E8B7F4287FFB}"/>
              </a:ext>
            </a:extLst>
          </p:cNvPr>
          <p:cNvPicPr>
            <a:picLocks noChangeAspect="1"/>
          </p:cNvPicPr>
          <p:nvPr/>
        </p:nvPicPr>
        <p:blipFill>
          <a:blip r:embed="rId2"/>
          <a:stretch>
            <a:fillRect/>
          </a:stretch>
        </p:blipFill>
        <p:spPr>
          <a:xfrm>
            <a:off x="1419225" y="1795248"/>
            <a:ext cx="9182100" cy="4456541"/>
          </a:xfrm>
          <a:prstGeom prst="rect">
            <a:avLst/>
          </a:prstGeom>
        </p:spPr>
      </p:pic>
    </p:spTree>
    <p:extLst>
      <p:ext uri="{BB962C8B-B14F-4D97-AF65-F5344CB8AC3E}">
        <p14:creationId xmlns:p14="http://schemas.microsoft.com/office/powerpoint/2010/main" val="28646503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7C0A7-9C47-A643-0606-7B2A6ED96D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38E6C-BE41-9FE8-5EF5-88D171E41DF0}"/>
              </a:ext>
            </a:extLst>
          </p:cNvPr>
          <p:cNvSpPr>
            <a:spLocks noGrp="1"/>
          </p:cNvSpPr>
          <p:nvPr>
            <p:ph type="title"/>
          </p:nvPr>
        </p:nvSpPr>
        <p:spPr/>
        <p:txBody>
          <a:bodyPr>
            <a:normAutofit/>
          </a:bodyPr>
          <a:lstStyle/>
          <a:p>
            <a:r>
              <a:rPr lang="en-GB" sz="2800" dirty="0">
                <a:latin typeface="Arial "/>
              </a:rPr>
              <a:t>Initial scope and project adaptation</a:t>
            </a:r>
            <a:endParaRPr lang="en-GB" sz="2800" dirty="0"/>
          </a:p>
        </p:txBody>
      </p:sp>
      <p:sp>
        <p:nvSpPr>
          <p:cNvPr id="3" name="Content Placeholder 2">
            <a:extLst>
              <a:ext uri="{FF2B5EF4-FFF2-40B4-BE49-F238E27FC236}">
                <a16:creationId xmlns:a16="http://schemas.microsoft.com/office/drawing/2014/main" id="{FE053086-3564-5A71-0A18-7EA7DA8F5C6C}"/>
              </a:ext>
            </a:extLst>
          </p:cNvPr>
          <p:cNvSpPr>
            <a:spLocks noGrp="1"/>
          </p:cNvSpPr>
          <p:nvPr>
            <p:ph idx="1"/>
          </p:nvPr>
        </p:nvSpPr>
        <p:spPr>
          <a:xfrm>
            <a:off x="964324" y="1690688"/>
            <a:ext cx="9243060" cy="4351338"/>
          </a:xfrm>
        </p:spPr>
        <p:txBody>
          <a:bodyPr>
            <a:normAutofit/>
          </a:bodyPr>
          <a:lstStyle/>
          <a:p>
            <a:pPr marL="0" lvl="0" indent="0">
              <a:buNone/>
            </a:pPr>
            <a:r>
              <a:rPr lang="en-GB" sz="1800" b="1" dirty="0">
                <a:latin typeface="Arial "/>
              </a:rPr>
              <a:t>Initial goal</a:t>
            </a:r>
            <a:r>
              <a:rPr lang="en-GB" sz="1800" dirty="0">
                <a:latin typeface="Arial "/>
              </a:rPr>
              <a:t>:</a:t>
            </a:r>
          </a:p>
          <a:p>
            <a:pPr lvl="0"/>
            <a:r>
              <a:rPr lang="en-GB" sz="1800" dirty="0">
                <a:latin typeface="Arial "/>
              </a:rPr>
              <a:t>My initial goal was to use the full World Bank PIP dataset to explore poverty and inequality worldwide</a:t>
            </a:r>
          </a:p>
          <a:p>
            <a:pPr lvl="0"/>
            <a:r>
              <a:rPr lang="en-GB" sz="1800" dirty="0">
                <a:latin typeface="Arial "/>
              </a:rPr>
              <a:t>I aimed to answer:</a:t>
            </a:r>
          </a:p>
          <a:p>
            <a:pPr lvl="1"/>
            <a:r>
              <a:rPr lang="en-GB" sz="1800" dirty="0">
                <a:latin typeface="Arial "/>
              </a:rPr>
              <a:t>Which countries and regions are most affected?</a:t>
            </a:r>
          </a:p>
          <a:p>
            <a:pPr lvl="1"/>
            <a:r>
              <a:rPr lang="en-GB" sz="1800" dirty="0">
                <a:latin typeface="Arial "/>
              </a:rPr>
              <a:t>Who has improved or worsened over time?</a:t>
            </a:r>
          </a:p>
          <a:p>
            <a:pPr lvl="0"/>
            <a:r>
              <a:rPr lang="en-GB" sz="1800" dirty="0">
                <a:latin typeface="Arial "/>
              </a:rPr>
              <a:t>I had also planned to integrate GDP data for economic context</a:t>
            </a:r>
          </a:p>
          <a:p>
            <a:pPr marL="0" indent="0">
              <a:buNone/>
            </a:pPr>
            <a:r>
              <a:rPr lang="en-GB" sz="1800" b="1" dirty="0">
                <a:latin typeface="Arial "/>
              </a:rPr>
              <a:t>Early Challenges:</a:t>
            </a:r>
            <a:endParaRPr lang="en-GB" sz="1800" dirty="0">
              <a:latin typeface="Arial "/>
            </a:endParaRPr>
          </a:p>
          <a:p>
            <a:pPr lvl="0"/>
            <a:r>
              <a:rPr lang="en-GB" sz="1800" dirty="0">
                <a:latin typeface="Arial "/>
              </a:rPr>
              <a:t>Both datasets were large and conceptually challenging</a:t>
            </a:r>
          </a:p>
          <a:p>
            <a:pPr lvl="0"/>
            <a:r>
              <a:rPr lang="en-GB" sz="1800" dirty="0">
                <a:latin typeface="Arial "/>
              </a:rPr>
              <a:t>The creation of visualisations raised doubts, namely I wasn’t confident the results produced were accurate and correct</a:t>
            </a:r>
          </a:p>
          <a:p>
            <a:pPr lvl="0"/>
            <a:r>
              <a:rPr lang="en-GB" sz="1800" dirty="0">
                <a:latin typeface="Arial "/>
              </a:rPr>
              <a:t>My limited subject knowledge made interpretation difficult</a:t>
            </a:r>
          </a:p>
          <a:p>
            <a:pPr marL="0" lvl="0" indent="0">
              <a:buNone/>
            </a:pPr>
            <a:endParaRPr lang="en-GB" sz="1800" dirty="0">
              <a:latin typeface="Arial "/>
            </a:endParaRPr>
          </a:p>
        </p:txBody>
      </p:sp>
      <p:sp>
        <p:nvSpPr>
          <p:cNvPr id="5" name="Date Placeholder 2">
            <a:extLst>
              <a:ext uri="{FF2B5EF4-FFF2-40B4-BE49-F238E27FC236}">
                <a16:creationId xmlns:a16="http://schemas.microsoft.com/office/drawing/2014/main" id="{248A7294-DCBD-B0DA-9C8F-12CD58CA1CD5}"/>
              </a:ext>
            </a:extLst>
          </p:cNvPr>
          <p:cNvSpPr txBox="1">
            <a:spLocks/>
          </p:cNvSpPr>
          <p:nvPr/>
        </p:nvSpPr>
        <p:spPr>
          <a:xfrm>
            <a:off x="964324" y="6413500"/>
            <a:ext cx="2743200" cy="365125"/>
          </a:xfrm>
          <a:prstGeom prst="rect">
            <a:avLst/>
          </a:prstGeom>
        </p:spPr>
        <p:txBody>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t>10/11/2025</a:t>
            </a:r>
          </a:p>
        </p:txBody>
      </p:sp>
      <p:sp>
        <p:nvSpPr>
          <p:cNvPr id="6" name="Footer Placeholder 3">
            <a:extLst>
              <a:ext uri="{FF2B5EF4-FFF2-40B4-BE49-F238E27FC236}">
                <a16:creationId xmlns:a16="http://schemas.microsoft.com/office/drawing/2014/main" id="{A180C33D-895B-F2CE-8A4A-3C8C93EE77EE}"/>
              </a:ext>
            </a:extLst>
          </p:cNvPr>
          <p:cNvSpPr txBox="1">
            <a:spLocks/>
          </p:cNvSpPr>
          <p:nvPr/>
        </p:nvSpPr>
        <p:spPr>
          <a:xfrm>
            <a:off x="4164724" y="6413500"/>
            <a:ext cx="4114800" cy="365125"/>
          </a:xfrm>
          <a:prstGeom prst="rect">
            <a:avLst/>
          </a:prstGeom>
        </p:spPr>
        <p:txBody>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t>UK PIP Dataset Explored</a:t>
            </a:r>
          </a:p>
        </p:txBody>
      </p:sp>
      <p:sp>
        <p:nvSpPr>
          <p:cNvPr id="7" name="Slide Number Placeholder 4">
            <a:extLst>
              <a:ext uri="{FF2B5EF4-FFF2-40B4-BE49-F238E27FC236}">
                <a16:creationId xmlns:a16="http://schemas.microsoft.com/office/drawing/2014/main" id="{682053C6-D14D-6B51-6C80-5B4ACCCC22F7}"/>
              </a:ext>
            </a:extLst>
          </p:cNvPr>
          <p:cNvSpPr txBox="1">
            <a:spLocks/>
          </p:cNvSpPr>
          <p:nvPr/>
        </p:nvSpPr>
        <p:spPr>
          <a:xfrm>
            <a:off x="8736724" y="6413500"/>
            <a:ext cx="2743200" cy="365125"/>
          </a:xfrm>
          <a:prstGeom prst="rect">
            <a:avLst/>
          </a:prstGeom>
        </p:spPr>
        <p:txBody>
          <a:bodyPr vert="horz" lIns="91440" tIns="45720" rIns="91440" bIns="45720" rtlCol="0" anchor="ctr"/>
          <a:lstStyle>
            <a:defPPr rtl="0">
              <a:defRPr lang="en-gb"/>
            </a:defPPr>
            <a:lvl1pPr marL="0" algn="r" defTabSz="914400" rtl="0" eaLnBrk="1" latinLnBrk="0" hangingPunct="1">
              <a:defRPr sz="1200" b="1" i="0" kern="1200" cap="all"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A9DAA-006C-4F4B-980E-E3DF019B24E2}" type="slidenum">
              <a:rPr lang="en-GB" smtClean="0"/>
              <a:pPr/>
              <a:t>26</a:t>
            </a:fld>
            <a:endParaRPr lang="en-GB" dirty="0"/>
          </a:p>
        </p:txBody>
      </p:sp>
    </p:spTree>
    <p:extLst>
      <p:ext uri="{BB962C8B-B14F-4D97-AF65-F5344CB8AC3E}">
        <p14:creationId xmlns:p14="http://schemas.microsoft.com/office/powerpoint/2010/main" val="2646877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30137F-F5EF-0C49-FFCE-56C58E57B6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CB5AC0-6430-0FE6-BD1D-DFD5BF0C0083}"/>
              </a:ext>
            </a:extLst>
          </p:cNvPr>
          <p:cNvSpPr>
            <a:spLocks noGrp="1"/>
          </p:cNvSpPr>
          <p:nvPr>
            <p:ph type="title"/>
          </p:nvPr>
        </p:nvSpPr>
        <p:spPr/>
        <p:txBody>
          <a:bodyPr>
            <a:normAutofit/>
          </a:bodyPr>
          <a:lstStyle/>
          <a:p>
            <a:r>
              <a:rPr lang="en-GB" sz="2800" dirty="0">
                <a:latin typeface="Arial "/>
              </a:rPr>
              <a:t>Project pivoting</a:t>
            </a:r>
            <a:endParaRPr lang="en-GB" sz="2800" dirty="0"/>
          </a:p>
        </p:txBody>
      </p:sp>
      <p:sp>
        <p:nvSpPr>
          <p:cNvPr id="3" name="Content Placeholder 2">
            <a:extLst>
              <a:ext uri="{FF2B5EF4-FFF2-40B4-BE49-F238E27FC236}">
                <a16:creationId xmlns:a16="http://schemas.microsoft.com/office/drawing/2014/main" id="{655092F3-4020-6D90-9CDF-D58E2FF41CDD}"/>
              </a:ext>
            </a:extLst>
          </p:cNvPr>
          <p:cNvSpPr>
            <a:spLocks noGrp="1"/>
          </p:cNvSpPr>
          <p:nvPr>
            <p:ph idx="1"/>
          </p:nvPr>
        </p:nvSpPr>
        <p:spPr>
          <a:xfrm>
            <a:off x="964324" y="1690688"/>
            <a:ext cx="9360776" cy="4351338"/>
          </a:xfrm>
        </p:spPr>
        <p:txBody>
          <a:bodyPr>
            <a:normAutofit/>
          </a:bodyPr>
          <a:lstStyle/>
          <a:p>
            <a:pPr marL="0" indent="0">
              <a:buNone/>
            </a:pPr>
            <a:r>
              <a:rPr lang="en-GB" sz="1800" dirty="0">
                <a:latin typeface="Arial "/>
              </a:rPr>
              <a:t>I decided to “chunk” the dataset and focus solely on the United Kingdom which offered:</a:t>
            </a:r>
          </a:p>
          <a:p>
            <a:pPr lvl="1"/>
            <a:r>
              <a:rPr lang="en-GB" sz="1800" dirty="0">
                <a:latin typeface="Arial "/>
              </a:rPr>
              <a:t>A manageable scope</a:t>
            </a:r>
          </a:p>
          <a:p>
            <a:pPr lvl="1"/>
            <a:r>
              <a:rPr lang="en-GB" sz="1800" dirty="0">
                <a:latin typeface="Arial "/>
              </a:rPr>
              <a:t>A sandbox for learning the concepts involved in the PIP dataset and troubleshooting</a:t>
            </a:r>
          </a:p>
          <a:p>
            <a:pPr lvl="1"/>
            <a:r>
              <a:rPr lang="en-GB" sz="1800" dirty="0">
                <a:latin typeface="Arial "/>
              </a:rPr>
              <a:t>A way to easily validate outputs before scaling up</a:t>
            </a:r>
          </a:p>
          <a:p>
            <a:pPr lvl="1"/>
            <a:r>
              <a:rPr lang="en-GB" sz="1800" dirty="0">
                <a:latin typeface="Arial "/>
              </a:rPr>
              <a:t>Confidence that the data was accurate and explainable by cross-checking with the equivalent Excel dataset</a:t>
            </a:r>
          </a:p>
          <a:p>
            <a:pPr marL="0" indent="0">
              <a:buNone/>
            </a:pPr>
            <a:endParaRPr lang="en-GB" sz="1800" dirty="0">
              <a:latin typeface="Arial "/>
            </a:endParaRPr>
          </a:p>
        </p:txBody>
      </p:sp>
      <p:sp>
        <p:nvSpPr>
          <p:cNvPr id="5" name="Date Placeholder 2">
            <a:extLst>
              <a:ext uri="{FF2B5EF4-FFF2-40B4-BE49-F238E27FC236}">
                <a16:creationId xmlns:a16="http://schemas.microsoft.com/office/drawing/2014/main" id="{813B8E2B-E8E6-2385-C936-A4C3EE994BDA}"/>
              </a:ext>
            </a:extLst>
          </p:cNvPr>
          <p:cNvSpPr txBox="1">
            <a:spLocks/>
          </p:cNvSpPr>
          <p:nvPr/>
        </p:nvSpPr>
        <p:spPr>
          <a:xfrm>
            <a:off x="964324" y="6413500"/>
            <a:ext cx="2743200" cy="365125"/>
          </a:xfrm>
          <a:prstGeom prst="rect">
            <a:avLst/>
          </a:prstGeom>
        </p:spPr>
        <p:txBody>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t>10/11/2025</a:t>
            </a:r>
          </a:p>
        </p:txBody>
      </p:sp>
      <p:sp>
        <p:nvSpPr>
          <p:cNvPr id="6" name="Footer Placeholder 3">
            <a:extLst>
              <a:ext uri="{FF2B5EF4-FFF2-40B4-BE49-F238E27FC236}">
                <a16:creationId xmlns:a16="http://schemas.microsoft.com/office/drawing/2014/main" id="{06FB4E41-02C1-362F-7A64-939C2FB0F3B5}"/>
              </a:ext>
            </a:extLst>
          </p:cNvPr>
          <p:cNvSpPr txBox="1">
            <a:spLocks/>
          </p:cNvSpPr>
          <p:nvPr/>
        </p:nvSpPr>
        <p:spPr>
          <a:xfrm>
            <a:off x="4164724" y="6413500"/>
            <a:ext cx="4114800" cy="365125"/>
          </a:xfrm>
          <a:prstGeom prst="rect">
            <a:avLst/>
          </a:prstGeom>
        </p:spPr>
        <p:txBody>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t>UK PIP Dataset Explored</a:t>
            </a:r>
          </a:p>
        </p:txBody>
      </p:sp>
      <p:sp>
        <p:nvSpPr>
          <p:cNvPr id="7" name="Slide Number Placeholder 4">
            <a:extLst>
              <a:ext uri="{FF2B5EF4-FFF2-40B4-BE49-F238E27FC236}">
                <a16:creationId xmlns:a16="http://schemas.microsoft.com/office/drawing/2014/main" id="{9AF25831-9E57-3F09-40BF-8867F852D1F3}"/>
              </a:ext>
            </a:extLst>
          </p:cNvPr>
          <p:cNvSpPr txBox="1">
            <a:spLocks/>
          </p:cNvSpPr>
          <p:nvPr/>
        </p:nvSpPr>
        <p:spPr>
          <a:xfrm>
            <a:off x="8736724" y="6413500"/>
            <a:ext cx="2743200" cy="365125"/>
          </a:xfrm>
          <a:prstGeom prst="rect">
            <a:avLst/>
          </a:prstGeom>
        </p:spPr>
        <p:txBody>
          <a:bodyPr vert="horz" lIns="91440" tIns="45720" rIns="91440" bIns="45720" rtlCol="0" anchor="ctr"/>
          <a:lstStyle>
            <a:defPPr rtl="0">
              <a:defRPr lang="en-gb"/>
            </a:defPPr>
            <a:lvl1pPr marL="0" algn="r" defTabSz="914400" rtl="0" eaLnBrk="1" latinLnBrk="0" hangingPunct="1">
              <a:defRPr sz="1200" b="1" i="0" kern="1200" cap="all"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A9DAA-006C-4F4B-980E-E3DF019B24E2}" type="slidenum">
              <a:rPr lang="en-GB" smtClean="0"/>
              <a:pPr/>
              <a:t>27</a:t>
            </a:fld>
            <a:endParaRPr lang="en-GB" dirty="0"/>
          </a:p>
        </p:txBody>
      </p:sp>
    </p:spTree>
    <p:extLst>
      <p:ext uri="{BB962C8B-B14F-4D97-AF65-F5344CB8AC3E}">
        <p14:creationId xmlns:p14="http://schemas.microsoft.com/office/powerpoint/2010/main" val="2957745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57F59-9A3A-55DF-7D2F-0794CB6FB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86E1E4-0F80-5FB5-0557-273480CF39D1}"/>
              </a:ext>
            </a:extLst>
          </p:cNvPr>
          <p:cNvSpPr>
            <a:spLocks noGrp="1"/>
          </p:cNvSpPr>
          <p:nvPr>
            <p:ph type="title"/>
          </p:nvPr>
        </p:nvSpPr>
        <p:spPr/>
        <p:txBody>
          <a:bodyPr>
            <a:normAutofit/>
          </a:bodyPr>
          <a:lstStyle/>
          <a:p>
            <a:r>
              <a:rPr lang="en-GB" sz="2800" dirty="0">
                <a:latin typeface="Arial "/>
              </a:rPr>
              <a:t>Project reflections (1)</a:t>
            </a:r>
            <a:endParaRPr lang="en-GB" sz="2800" dirty="0"/>
          </a:p>
        </p:txBody>
      </p:sp>
      <p:sp>
        <p:nvSpPr>
          <p:cNvPr id="3" name="Content Placeholder 2">
            <a:extLst>
              <a:ext uri="{FF2B5EF4-FFF2-40B4-BE49-F238E27FC236}">
                <a16:creationId xmlns:a16="http://schemas.microsoft.com/office/drawing/2014/main" id="{C1DF87C7-876F-BEC1-33A7-C55E8D0288F8}"/>
              </a:ext>
            </a:extLst>
          </p:cNvPr>
          <p:cNvSpPr>
            <a:spLocks noGrp="1"/>
          </p:cNvSpPr>
          <p:nvPr>
            <p:ph idx="1"/>
          </p:nvPr>
        </p:nvSpPr>
        <p:spPr>
          <a:xfrm>
            <a:off x="964324" y="1690688"/>
            <a:ext cx="9243060" cy="4351338"/>
          </a:xfrm>
        </p:spPr>
        <p:txBody>
          <a:bodyPr>
            <a:normAutofit/>
          </a:bodyPr>
          <a:lstStyle/>
          <a:p>
            <a:pPr marL="0" indent="0">
              <a:buNone/>
            </a:pPr>
            <a:r>
              <a:rPr lang="en-GB" sz="1800" b="1" dirty="0">
                <a:latin typeface="Arial "/>
              </a:rPr>
              <a:t>Spend (a lot of) time choosing and reviewing a dataset that</a:t>
            </a:r>
            <a:r>
              <a:rPr lang="en-GB" sz="1800" dirty="0">
                <a:latin typeface="Arial "/>
              </a:rPr>
              <a:t>:</a:t>
            </a:r>
          </a:p>
          <a:p>
            <a:r>
              <a:rPr lang="en-GB" sz="1800" dirty="0">
                <a:latin typeface="Arial "/>
              </a:rPr>
              <a:t>Intrigues you: you genuinely want to uncover what it reveals about the world</a:t>
            </a:r>
          </a:p>
          <a:p>
            <a:r>
              <a:rPr lang="en-GB" sz="1800" dirty="0">
                <a:latin typeface="Arial "/>
              </a:rPr>
              <a:t>Has concepts you can understand and explain clearly</a:t>
            </a:r>
          </a:p>
          <a:p>
            <a:r>
              <a:rPr lang="en-GB" sz="1800" dirty="0">
                <a:latin typeface="Arial "/>
              </a:rPr>
              <a:t>Offers sufficient features and observations for valid and insightful analysis</a:t>
            </a:r>
          </a:p>
          <a:p>
            <a:r>
              <a:rPr lang="en-GB" sz="1800" dirty="0">
                <a:latin typeface="Arial "/>
              </a:rPr>
              <a:t>Allows you to cross-check and validate any new variables you create</a:t>
            </a:r>
          </a:p>
          <a:p>
            <a:pPr marL="0" indent="0">
              <a:buNone/>
            </a:pPr>
            <a:r>
              <a:rPr lang="en-GB" sz="1800" b="1" dirty="0">
                <a:latin typeface="Arial "/>
              </a:rPr>
              <a:t>Start with a manageable scope</a:t>
            </a:r>
            <a:r>
              <a:rPr lang="en-GB" sz="1800" dirty="0">
                <a:latin typeface="Arial "/>
              </a:rPr>
              <a:t>:</a:t>
            </a:r>
          </a:p>
          <a:p>
            <a:r>
              <a:rPr lang="en-GB" sz="1800" dirty="0">
                <a:latin typeface="Arial "/>
              </a:rPr>
              <a:t>Begin with a single country or region to build confidence before scaling globally</a:t>
            </a:r>
          </a:p>
          <a:p>
            <a:r>
              <a:rPr lang="en-GB" sz="1800" dirty="0">
                <a:latin typeface="Arial "/>
              </a:rPr>
              <a:t>Use case studies to test your workflow and refine your approach</a:t>
            </a:r>
          </a:p>
          <a:p>
            <a:pPr marL="0" indent="0">
              <a:buNone/>
            </a:pPr>
            <a:r>
              <a:rPr lang="en-GB" sz="1800" b="1" dirty="0">
                <a:latin typeface="Arial "/>
              </a:rPr>
              <a:t>Validate at every step:</a:t>
            </a:r>
            <a:endParaRPr lang="en-GB" sz="1800" dirty="0">
              <a:latin typeface="Arial "/>
            </a:endParaRPr>
          </a:p>
          <a:p>
            <a:pPr lvl="0"/>
            <a:r>
              <a:rPr lang="en-GB" sz="1800" dirty="0">
                <a:latin typeface="Arial "/>
              </a:rPr>
              <a:t>Cross-check outputs against trusted sources (e.g., Excel, documentation)</a:t>
            </a:r>
          </a:p>
          <a:p>
            <a:pPr lvl="0"/>
            <a:r>
              <a:rPr lang="en-GB" sz="1800" dirty="0">
                <a:latin typeface="Arial "/>
              </a:rPr>
              <a:t>Use plausibility checks to catch errors early</a:t>
            </a:r>
          </a:p>
          <a:p>
            <a:endParaRPr lang="en-GB" sz="1800" dirty="0">
              <a:latin typeface="Arial "/>
            </a:endParaRPr>
          </a:p>
        </p:txBody>
      </p:sp>
      <p:sp>
        <p:nvSpPr>
          <p:cNvPr id="5" name="Date Placeholder 2">
            <a:extLst>
              <a:ext uri="{FF2B5EF4-FFF2-40B4-BE49-F238E27FC236}">
                <a16:creationId xmlns:a16="http://schemas.microsoft.com/office/drawing/2014/main" id="{EE442140-4E3E-2B97-F638-A5905CD520F2}"/>
              </a:ext>
            </a:extLst>
          </p:cNvPr>
          <p:cNvSpPr txBox="1">
            <a:spLocks/>
          </p:cNvSpPr>
          <p:nvPr/>
        </p:nvSpPr>
        <p:spPr>
          <a:xfrm>
            <a:off x="964324" y="6413500"/>
            <a:ext cx="2743200" cy="365125"/>
          </a:xfrm>
          <a:prstGeom prst="rect">
            <a:avLst/>
          </a:prstGeom>
        </p:spPr>
        <p:txBody>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t>10/11/2025</a:t>
            </a:r>
          </a:p>
        </p:txBody>
      </p:sp>
      <p:sp>
        <p:nvSpPr>
          <p:cNvPr id="6" name="Footer Placeholder 3">
            <a:extLst>
              <a:ext uri="{FF2B5EF4-FFF2-40B4-BE49-F238E27FC236}">
                <a16:creationId xmlns:a16="http://schemas.microsoft.com/office/drawing/2014/main" id="{BF163C1C-14FA-2768-1DEB-9F70E05FCFAF}"/>
              </a:ext>
            </a:extLst>
          </p:cNvPr>
          <p:cNvSpPr txBox="1">
            <a:spLocks/>
          </p:cNvSpPr>
          <p:nvPr/>
        </p:nvSpPr>
        <p:spPr>
          <a:xfrm>
            <a:off x="4164724" y="6413500"/>
            <a:ext cx="4114800" cy="365125"/>
          </a:xfrm>
          <a:prstGeom prst="rect">
            <a:avLst/>
          </a:prstGeom>
        </p:spPr>
        <p:txBody>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t>UK PIP Dataset Explored</a:t>
            </a:r>
          </a:p>
        </p:txBody>
      </p:sp>
      <p:sp>
        <p:nvSpPr>
          <p:cNvPr id="7" name="Slide Number Placeholder 4">
            <a:extLst>
              <a:ext uri="{FF2B5EF4-FFF2-40B4-BE49-F238E27FC236}">
                <a16:creationId xmlns:a16="http://schemas.microsoft.com/office/drawing/2014/main" id="{C28C9ACC-18BF-F1FF-E58A-524CC22BD8CC}"/>
              </a:ext>
            </a:extLst>
          </p:cNvPr>
          <p:cNvSpPr txBox="1">
            <a:spLocks/>
          </p:cNvSpPr>
          <p:nvPr/>
        </p:nvSpPr>
        <p:spPr>
          <a:xfrm>
            <a:off x="8736724" y="6413500"/>
            <a:ext cx="2743200" cy="365125"/>
          </a:xfrm>
          <a:prstGeom prst="rect">
            <a:avLst/>
          </a:prstGeom>
        </p:spPr>
        <p:txBody>
          <a:bodyPr vert="horz" lIns="91440" tIns="45720" rIns="91440" bIns="45720" rtlCol="0" anchor="ctr"/>
          <a:lstStyle>
            <a:defPPr rtl="0">
              <a:defRPr lang="en-gb"/>
            </a:defPPr>
            <a:lvl1pPr marL="0" algn="r" defTabSz="914400" rtl="0" eaLnBrk="1" latinLnBrk="0" hangingPunct="1">
              <a:defRPr sz="1200" b="1" i="0" kern="1200" cap="all"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A9DAA-006C-4F4B-980E-E3DF019B24E2}" type="slidenum">
              <a:rPr lang="en-GB" smtClean="0"/>
              <a:pPr/>
              <a:t>28</a:t>
            </a:fld>
            <a:endParaRPr lang="en-GB" dirty="0"/>
          </a:p>
        </p:txBody>
      </p:sp>
    </p:spTree>
    <p:extLst>
      <p:ext uri="{BB962C8B-B14F-4D97-AF65-F5344CB8AC3E}">
        <p14:creationId xmlns:p14="http://schemas.microsoft.com/office/powerpoint/2010/main" val="446847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0F57E-74C2-CC8E-6439-9E5E1FD675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26C7B9-52A1-9C6E-4A6E-013E852C3B8B}"/>
              </a:ext>
            </a:extLst>
          </p:cNvPr>
          <p:cNvSpPr>
            <a:spLocks noGrp="1"/>
          </p:cNvSpPr>
          <p:nvPr>
            <p:ph type="title"/>
          </p:nvPr>
        </p:nvSpPr>
        <p:spPr/>
        <p:txBody>
          <a:bodyPr>
            <a:normAutofit/>
          </a:bodyPr>
          <a:lstStyle/>
          <a:p>
            <a:r>
              <a:rPr lang="en-GB" sz="2800" dirty="0">
                <a:latin typeface="Arial "/>
              </a:rPr>
              <a:t>Project reflections (2)</a:t>
            </a:r>
            <a:endParaRPr lang="en-GB" sz="2800" dirty="0"/>
          </a:p>
        </p:txBody>
      </p:sp>
      <p:sp>
        <p:nvSpPr>
          <p:cNvPr id="3" name="Content Placeholder 2">
            <a:extLst>
              <a:ext uri="{FF2B5EF4-FFF2-40B4-BE49-F238E27FC236}">
                <a16:creationId xmlns:a16="http://schemas.microsoft.com/office/drawing/2014/main" id="{1B84D219-9958-4AEC-1BB3-BC88254BA281}"/>
              </a:ext>
            </a:extLst>
          </p:cNvPr>
          <p:cNvSpPr>
            <a:spLocks noGrp="1"/>
          </p:cNvSpPr>
          <p:nvPr>
            <p:ph idx="1"/>
          </p:nvPr>
        </p:nvSpPr>
        <p:spPr>
          <a:xfrm>
            <a:off x="964324" y="1690688"/>
            <a:ext cx="9243060" cy="4351338"/>
          </a:xfrm>
        </p:spPr>
        <p:txBody>
          <a:bodyPr>
            <a:normAutofit/>
          </a:bodyPr>
          <a:lstStyle/>
          <a:p>
            <a:pPr marL="0" indent="0">
              <a:buNone/>
            </a:pPr>
            <a:r>
              <a:rPr lang="en-GB" sz="1800" b="1" dirty="0">
                <a:latin typeface="Arial "/>
              </a:rPr>
              <a:t>Build reusable resources:</a:t>
            </a:r>
            <a:endParaRPr lang="en-GB" sz="1800" dirty="0">
              <a:latin typeface="Arial "/>
            </a:endParaRPr>
          </a:p>
          <a:p>
            <a:pPr lvl="0"/>
            <a:r>
              <a:rPr lang="en-GB" sz="1800" dirty="0">
                <a:latin typeface="Arial "/>
              </a:rPr>
              <a:t>Create region mapping dictionaries, plotting functions, and validation steps that can be reused across countries</a:t>
            </a:r>
          </a:p>
          <a:p>
            <a:pPr lvl="0"/>
            <a:r>
              <a:rPr lang="en-GB" sz="1800" dirty="0">
                <a:latin typeface="Arial "/>
              </a:rPr>
              <a:t>Document your logic so others (or future you) can follow it</a:t>
            </a:r>
          </a:p>
          <a:p>
            <a:pPr marL="0" lvl="0" indent="0">
              <a:buNone/>
            </a:pPr>
            <a:r>
              <a:rPr lang="en-GB" sz="1800" b="1" dirty="0">
                <a:latin typeface="Arial "/>
              </a:rPr>
              <a:t>Visualize with clarity and purpose:</a:t>
            </a:r>
            <a:endParaRPr lang="en-GB" sz="1800" dirty="0">
              <a:latin typeface="Arial "/>
            </a:endParaRPr>
          </a:p>
          <a:p>
            <a:pPr lvl="0"/>
            <a:r>
              <a:rPr lang="en-GB" sz="1800" dirty="0">
                <a:latin typeface="Arial "/>
              </a:rPr>
              <a:t>Be clear about what you want to say with the data</a:t>
            </a:r>
          </a:p>
          <a:p>
            <a:pPr lvl="0"/>
            <a:r>
              <a:rPr lang="en-GB" sz="1800" dirty="0">
                <a:latin typeface="Arial "/>
              </a:rPr>
              <a:t>Customize plots for clarity, ordering, and audience impact</a:t>
            </a:r>
          </a:p>
          <a:p>
            <a:pPr lvl="0"/>
            <a:r>
              <a:rPr lang="en-GB" sz="1800" dirty="0">
                <a:latin typeface="Arial "/>
              </a:rPr>
              <a:t>Annotate key trends to make findings accessible and compelling</a:t>
            </a:r>
          </a:p>
          <a:p>
            <a:pPr marL="0" indent="0">
              <a:buNone/>
            </a:pPr>
            <a:r>
              <a:rPr lang="en-GB" sz="1800" b="1" dirty="0">
                <a:latin typeface="Arial "/>
              </a:rPr>
              <a:t>Reflect and adapt:</a:t>
            </a:r>
            <a:endParaRPr lang="en-GB" sz="1800" dirty="0">
              <a:latin typeface="Arial "/>
            </a:endParaRPr>
          </a:p>
          <a:p>
            <a:pPr lvl="0"/>
            <a:r>
              <a:rPr lang="en-GB" sz="1800" dirty="0">
                <a:latin typeface="Arial "/>
              </a:rPr>
              <a:t>Be willing to pivot your project scope when complexity arises</a:t>
            </a:r>
          </a:p>
          <a:p>
            <a:pPr lvl="0"/>
            <a:r>
              <a:rPr lang="en-GB" sz="1800" dirty="0">
                <a:latin typeface="Arial "/>
              </a:rPr>
              <a:t>Treat challenges as learning opportunities to strengthen your analytical workflow</a:t>
            </a:r>
          </a:p>
          <a:p>
            <a:pPr lvl="2"/>
            <a:endParaRPr lang="en-GB" sz="1800" dirty="0">
              <a:latin typeface="Arial "/>
            </a:endParaRPr>
          </a:p>
        </p:txBody>
      </p:sp>
      <p:sp>
        <p:nvSpPr>
          <p:cNvPr id="5" name="Date Placeholder 2">
            <a:extLst>
              <a:ext uri="{FF2B5EF4-FFF2-40B4-BE49-F238E27FC236}">
                <a16:creationId xmlns:a16="http://schemas.microsoft.com/office/drawing/2014/main" id="{DA23E10D-2928-1FA7-7D3D-BA441E87DA96}"/>
              </a:ext>
            </a:extLst>
          </p:cNvPr>
          <p:cNvSpPr txBox="1">
            <a:spLocks/>
          </p:cNvSpPr>
          <p:nvPr/>
        </p:nvSpPr>
        <p:spPr>
          <a:xfrm>
            <a:off x="964324" y="6413500"/>
            <a:ext cx="2743200" cy="365125"/>
          </a:xfrm>
          <a:prstGeom prst="rect">
            <a:avLst/>
          </a:prstGeom>
        </p:spPr>
        <p:txBody>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t>10/11/2025</a:t>
            </a:r>
          </a:p>
        </p:txBody>
      </p:sp>
      <p:sp>
        <p:nvSpPr>
          <p:cNvPr id="6" name="Footer Placeholder 3">
            <a:extLst>
              <a:ext uri="{FF2B5EF4-FFF2-40B4-BE49-F238E27FC236}">
                <a16:creationId xmlns:a16="http://schemas.microsoft.com/office/drawing/2014/main" id="{79206971-A149-A93B-4C22-5A98E721828F}"/>
              </a:ext>
            </a:extLst>
          </p:cNvPr>
          <p:cNvSpPr txBox="1">
            <a:spLocks/>
          </p:cNvSpPr>
          <p:nvPr/>
        </p:nvSpPr>
        <p:spPr>
          <a:xfrm>
            <a:off x="4164724" y="6413500"/>
            <a:ext cx="4114800" cy="365125"/>
          </a:xfrm>
          <a:prstGeom prst="rect">
            <a:avLst/>
          </a:prstGeom>
        </p:spPr>
        <p:txBody>
          <a:bodyPr/>
          <a:ls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1200" dirty="0"/>
              <a:t>UK PIP Dataset Explored</a:t>
            </a:r>
          </a:p>
        </p:txBody>
      </p:sp>
      <p:sp>
        <p:nvSpPr>
          <p:cNvPr id="7" name="Slide Number Placeholder 4">
            <a:extLst>
              <a:ext uri="{FF2B5EF4-FFF2-40B4-BE49-F238E27FC236}">
                <a16:creationId xmlns:a16="http://schemas.microsoft.com/office/drawing/2014/main" id="{4DC68CA5-66F4-EA54-5891-7B74D8D7B371}"/>
              </a:ext>
            </a:extLst>
          </p:cNvPr>
          <p:cNvSpPr txBox="1">
            <a:spLocks/>
          </p:cNvSpPr>
          <p:nvPr/>
        </p:nvSpPr>
        <p:spPr>
          <a:xfrm>
            <a:off x="8736724" y="6413500"/>
            <a:ext cx="2743200" cy="365125"/>
          </a:xfrm>
          <a:prstGeom prst="rect">
            <a:avLst/>
          </a:prstGeom>
        </p:spPr>
        <p:txBody>
          <a:bodyPr vert="horz" lIns="91440" tIns="45720" rIns="91440" bIns="45720" rtlCol="0" anchor="ctr"/>
          <a:lstStyle>
            <a:defPPr rtl="0">
              <a:defRPr lang="en-gb"/>
            </a:defPPr>
            <a:lvl1pPr marL="0" algn="r" defTabSz="914400" rtl="0" eaLnBrk="1" latinLnBrk="0" hangingPunct="1">
              <a:defRPr sz="1200" b="1" i="0" kern="1200" cap="all"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A9DAA-006C-4F4B-980E-E3DF019B24E2}" type="slidenum">
              <a:rPr lang="en-GB" smtClean="0"/>
              <a:pPr/>
              <a:t>29</a:t>
            </a:fld>
            <a:endParaRPr lang="en-GB" dirty="0"/>
          </a:p>
        </p:txBody>
      </p:sp>
    </p:spTree>
    <p:extLst>
      <p:ext uri="{BB962C8B-B14F-4D97-AF65-F5344CB8AC3E}">
        <p14:creationId xmlns:p14="http://schemas.microsoft.com/office/powerpoint/2010/main" val="738844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12BC8-914E-F594-EA9B-F799D110389A}"/>
              </a:ext>
            </a:extLst>
          </p:cNvPr>
          <p:cNvSpPr>
            <a:spLocks noGrp="1"/>
          </p:cNvSpPr>
          <p:nvPr>
            <p:ph type="title"/>
          </p:nvPr>
        </p:nvSpPr>
        <p:spPr/>
        <p:txBody>
          <a:bodyPr>
            <a:normAutofit/>
          </a:bodyPr>
          <a:lstStyle/>
          <a:p>
            <a:r>
              <a:rPr lang="en-GB" sz="2800" dirty="0">
                <a:latin typeface="Arial "/>
              </a:rPr>
              <a:t>Project Introduction </a:t>
            </a:r>
          </a:p>
        </p:txBody>
      </p:sp>
      <p:sp>
        <p:nvSpPr>
          <p:cNvPr id="3" name="Content Placeholder 2">
            <a:extLst>
              <a:ext uri="{FF2B5EF4-FFF2-40B4-BE49-F238E27FC236}">
                <a16:creationId xmlns:a16="http://schemas.microsoft.com/office/drawing/2014/main" id="{D9C6CB39-ABF5-4DE9-38EB-BCD36682A50B}"/>
              </a:ext>
            </a:extLst>
          </p:cNvPr>
          <p:cNvSpPr>
            <a:spLocks noGrp="1"/>
          </p:cNvSpPr>
          <p:nvPr>
            <p:ph idx="1"/>
          </p:nvPr>
        </p:nvSpPr>
        <p:spPr>
          <a:xfrm>
            <a:off x="919457" y="1550496"/>
            <a:ext cx="10353085" cy="480605"/>
          </a:xfrm>
        </p:spPr>
        <p:txBody>
          <a:bodyPr>
            <a:normAutofit/>
          </a:bodyPr>
          <a:lstStyle/>
          <a:p>
            <a:pPr marL="0" indent="0">
              <a:buNone/>
            </a:pPr>
            <a:r>
              <a:rPr lang="en-GB" sz="1800" b="1" dirty="0">
                <a:latin typeface="Arial" panose="020B0604020202020204" pitchFamily="34" charset="0"/>
                <a:cs typeface="Arial" panose="020B0604020202020204" pitchFamily="34" charset="0"/>
              </a:rPr>
              <a:t>UK Poverty and Inequality Trends, 1969–2017: Insights from the World Bank PIP Dataset</a:t>
            </a:r>
            <a:endParaRPr lang="en-GB" sz="1800" dirty="0">
              <a:latin typeface="Arial" panose="020B0604020202020204" pitchFamily="34" charset="0"/>
              <a:cs typeface="Arial" panose="020B0604020202020204" pitchFamily="34" charset="0"/>
            </a:endParaRPr>
          </a:p>
          <a:p>
            <a:endParaRPr lang="en-GB" dirty="0"/>
          </a:p>
        </p:txBody>
      </p:sp>
      <p:sp>
        <p:nvSpPr>
          <p:cNvPr id="5" name="TextBox 4">
            <a:extLst>
              <a:ext uri="{FF2B5EF4-FFF2-40B4-BE49-F238E27FC236}">
                <a16:creationId xmlns:a16="http://schemas.microsoft.com/office/drawing/2014/main" id="{E0BB046C-5F71-B95F-AFA8-BC3EC40071CE}"/>
              </a:ext>
            </a:extLst>
          </p:cNvPr>
          <p:cNvSpPr txBox="1"/>
          <p:nvPr/>
        </p:nvSpPr>
        <p:spPr>
          <a:xfrm>
            <a:off x="919457" y="1923810"/>
            <a:ext cx="10754315"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rial "/>
              </a:rPr>
              <a:t>This presentation provides insights from the World Bank PIP Dataset focusing exclusively on the UK</a:t>
            </a:r>
          </a:p>
          <a:p>
            <a:pPr marL="285750" indent="-285750">
              <a:buFont typeface="Arial" panose="020B0604020202020204" pitchFamily="34" charset="0"/>
              <a:buChar char="•"/>
            </a:pPr>
            <a:r>
              <a:rPr lang="en-GB" dirty="0">
                <a:latin typeface="Arial "/>
              </a:rPr>
              <a:t>It provides long‑term analysis tracking of poverty and inequality in the UK over nearly five decades (29 years' worth of data) using key poverty measures including Palma Ratio, Gini Index, Headcount ratio and Poverty Gap Index.</a:t>
            </a:r>
          </a:p>
          <a:p>
            <a:endParaRPr lang="en-GB" dirty="0"/>
          </a:p>
        </p:txBody>
      </p:sp>
      <p:pic>
        <p:nvPicPr>
          <p:cNvPr id="7" name="Picture 6">
            <a:extLst>
              <a:ext uri="{FF2B5EF4-FFF2-40B4-BE49-F238E27FC236}">
                <a16:creationId xmlns:a16="http://schemas.microsoft.com/office/drawing/2014/main" id="{DE54B9A6-7A73-7189-4CBC-C5466B466D0F}"/>
              </a:ext>
            </a:extLst>
          </p:cNvPr>
          <p:cNvPicPr>
            <a:picLocks noChangeAspect="1"/>
          </p:cNvPicPr>
          <p:nvPr/>
        </p:nvPicPr>
        <p:blipFill>
          <a:blip r:embed="rId3"/>
          <a:stretch>
            <a:fillRect/>
          </a:stretch>
        </p:blipFill>
        <p:spPr>
          <a:xfrm>
            <a:off x="1227570" y="3131685"/>
            <a:ext cx="8164864" cy="3361190"/>
          </a:xfrm>
          <a:prstGeom prst="rect">
            <a:avLst/>
          </a:prstGeom>
        </p:spPr>
      </p:pic>
      <p:sp>
        <p:nvSpPr>
          <p:cNvPr id="10" name="Slide Number Placeholder 4">
            <a:extLst>
              <a:ext uri="{FF2B5EF4-FFF2-40B4-BE49-F238E27FC236}">
                <a16:creationId xmlns:a16="http://schemas.microsoft.com/office/drawing/2014/main" id="{5E1CB0B5-5528-A54D-C3CF-145DB9FF5DD0}"/>
              </a:ext>
            </a:extLst>
          </p:cNvPr>
          <p:cNvSpPr txBox="1">
            <a:spLocks/>
          </p:cNvSpPr>
          <p:nvPr/>
        </p:nvSpPr>
        <p:spPr>
          <a:xfrm>
            <a:off x="8763000" y="6508750"/>
            <a:ext cx="2743200" cy="365125"/>
          </a:xfrm>
          <a:prstGeom prst="rect">
            <a:avLst/>
          </a:prstGeom>
        </p:spPr>
        <p:txBody>
          <a:bodyPr vert="horz" lIns="91440" tIns="45720" rIns="91440" bIns="45720" rtlCol="0" anchor="ctr"/>
          <a:lstStyle>
            <a:defPPr rtl="0">
              <a:defRPr lang="en-gb"/>
            </a:defPPr>
            <a:lvl1pPr marL="0" algn="r" defTabSz="914400" rtl="0" eaLnBrk="1" latinLnBrk="0" hangingPunct="1">
              <a:defRPr sz="1200" b="1" i="0" kern="1200" cap="all"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A9DAA-006C-4F4B-980E-E3DF019B24E2}" type="slidenum">
              <a:rPr lang="en-GB" smtClean="0"/>
              <a:pPr/>
              <a:t>3</a:t>
            </a:fld>
            <a:endParaRPr lang="en-GB" dirty="0"/>
          </a:p>
        </p:txBody>
      </p:sp>
    </p:spTree>
    <p:extLst>
      <p:ext uri="{BB962C8B-B14F-4D97-AF65-F5344CB8AC3E}">
        <p14:creationId xmlns:p14="http://schemas.microsoft.com/office/powerpoint/2010/main" val="3305289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E1D11-BFEC-CFF7-9995-85ACAC311626}"/>
              </a:ext>
            </a:extLst>
          </p:cNvPr>
          <p:cNvSpPr>
            <a:spLocks noGrp="1"/>
          </p:cNvSpPr>
          <p:nvPr>
            <p:ph type="title"/>
          </p:nvPr>
        </p:nvSpPr>
        <p:spPr/>
        <p:txBody>
          <a:bodyPr>
            <a:normAutofit/>
          </a:bodyPr>
          <a:lstStyle/>
          <a:p>
            <a:r>
              <a:rPr lang="en-GB" sz="2800" dirty="0">
                <a:latin typeface="Arial" panose="020B0604020202020204" pitchFamily="34" charset="0"/>
                <a:cs typeface="Arial" panose="020B0604020202020204" pitchFamily="34" charset="0"/>
              </a:rPr>
              <a:t>The PIP Dataset</a:t>
            </a:r>
          </a:p>
        </p:txBody>
      </p:sp>
      <p:sp>
        <p:nvSpPr>
          <p:cNvPr id="3" name="Date Placeholder 2">
            <a:extLst>
              <a:ext uri="{FF2B5EF4-FFF2-40B4-BE49-F238E27FC236}">
                <a16:creationId xmlns:a16="http://schemas.microsoft.com/office/drawing/2014/main" id="{145AE210-56AC-B7B3-4D33-30A6B13188A7}"/>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50752CD2-A625-7691-3D3A-38B8806C406E}"/>
              </a:ext>
            </a:extLst>
          </p:cNvPr>
          <p:cNvSpPr>
            <a:spLocks noGrp="1"/>
          </p:cNvSpPr>
          <p:nvPr>
            <p:ph type="ftr" sz="quarter" idx="11"/>
          </p:nvPr>
        </p:nvSpPr>
        <p:spPr/>
        <p:txBody>
          <a:bodyPr/>
          <a:lstStyle/>
          <a:p>
            <a:pPr rtl="0"/>
            <a:r>
              <a:rPr lang="en-GB" noProof="0" dirty="0"/>
              <a:t>UK PIP Dataset Explored</a:t>
            </a:r>
          </a:p>
        </p:txBody>
      </p:sp>
      <p:sp>
        <p:nvSpPr>
          <p:cNvPr id="5" name="Slide Number Placeholder 4">
            <a:extLst>
              <a:ext uri="{FF2B5EF4-FFF2-40B4-BE49-F238E27FC236}">
                <a16:creationId xmlns:a16="http://schemas.microsoft.com/office/drawing/2014/main" id="{D13A4F5B-DB61-36B6-8253-170FF41FB0D4}"/>
              </a:ext>
            </a:extLst>
          </p:cNvPr>
          <p:cNvSpPr>
            <a:spLocks noGrp="1"/>
          </p:cNvSpPr>
          <p:nvPr>
            <p:ph type="sldNum" sz="quarter" idx="12"/>
          </p:nvPr>
        </p:nvSpPr>
        <p:spPr/>
        <p:txBody>
          <a:bodyPr/>
          <a:lstStyle/>
          <a:p>
            <a:pPr rtl="0"/>
            <a:fld id="{D8DA9DAA-006C-4F4B-980E-E3DF019B24E2}" type="slidenum">
              <a:rPr lang="en-GB" noProof="0" smtClean="0"/>
              <a:t>30</a:t>
            </a:fld>
            <a:endParaRPr lang="en-GB" noProof="0" dirty="0"/>
          </a:p>
        </p:txBody>
      </p:sp>
      <p:graphicFrame>
        <p:nvGraphicFramePr>
          <p:cNvPr id="17" name="Table 16">
            <a:extLst>
              <a:ext uri="{FF2B5EF4-FFF2-40B4-BE49-F238E27FC236}">
                <a16:creationId xmlns:a16="http://schemas.microsoft.com/office/drawing/2014/main" id="{880FD060-3121-3322-40C1-F1659635BA6B}"/>
              </a:ext>
            </a:extLst>
          </p:cNvPr>
          <p:cNvGraphicFramePr>
            <a:graphicFrameLocks noGrp="1"/>
          </p:cNvGraphicFramePr>
          <p:nvPr>
            <p:extLst>
              <p:ext uri="{D42A27DB-BD31-4B8C-83A1-F6EECF244321}">
                <p14:modId xmlns:p14="http://schemas.microsoft.com/office/powerpoint/2010/main" val="3271109424"/>
              </p:ext>
            </p:extLst>
          </p:nvPr>
        </p:nvGraphicFramePr>
        <p:xfrm>
          <a:off x="981075" y="1377632"/>
          <a:ext cx="10601325" cy="4881880"/>
        </p:xfrm>
        <a:graphic>
          <a:graphicData uri="http://schemas.openxmlformats.org/drawingml/2006/table">
            <a:tbl>
              <a:tblPr firstRow="1" bandRow="1">
                <a:tableStyleId>{5C22544A-7EE6-4342-B048-85BDC9FD1C3A}</a:tableStyleId>
              </a:tblPr>
              <a:tblGrid>
                <a:gridCol w="2990511">
                  <a:extLst>
                    <a:ext uri="{9D8B030D-6E8A-4147-A177-3AD203B41FA5}">
                      <a16:colId xmlns:a16="http://schemas.microsoft.com/office/drawing/2014/main" val="3201152918"/>
                    </a:ext>
                  </a:extLst>
                </a:gridCol>
                <a:gridCol w="7610814">
                  <a:extLst>
                    <a:ext uri="{9D8B030D-6E8A-4147-A177-3AD203B41FA5}">
                      <a16:colId xmlns:a16="http://schemas.microsoft.com/office/drawing/2014/main" val="2576893931"/>
                    </a:ext>
                  </a:extLst>
                </a:gridCol>
              </a:tblGrid>
              <a:tr h="370840">
                <a:tc>
                  <a:txBody>
                    <a:bodyPr/>
                    <a:lstStyle/>
                    <a:p>
                      <a:r>
                        <a:rPr lang="en-GB" sz="1400" dirty="0">
                          <a:latin typeface="Arial "/>
                        </a:rPr>
                        <a:t>Dataset Summary</a:t>
                      </a:r>
                    </a:p>
                  </a:txBody>
                  <a:tcPr/>
                </a:tc>
                <a:tc>
                  <a:txBody>
                    <a:bodyPr/>
                    <a:lstStyle/>
                    <a:p>
                      <a:r>
                        <a:rPr lang="en-GB" sz="1400" dirty="0">
                          <a:latin typeface="Arial "/>
                        </a:rPr>
                        <a:t>Explanation</a:t>
                      </a:r>
                    </a:p>
                  </a:txBody>
                  <a:tcPr/>
                </a:tc>
                <a:extLst>
                  <a:ext uri="{0D108BD9-81ED-4DB2-BD59-A6C34878D82A}">
                    <a16:rowId xmlns:a16="http://schemas.microsoft.com/office/drawing/2014/main" val="2994736243"/>
                  </a:ext>
                </a:extLst>
              </a:tr>
              <a:tr h="370840">
                <a:tc>
                  <a:txBody>
                    <a:bodyPr/>
                    <a:lstStyle/>
                    <a:p>
                      <a:r>
                        <a:rPr lang="en-GB" sz="1400" b="1" dirty="0">
                          <a:latin typeface="Arial "/>
                        </a:rPr>
                        <a:t>Purpose and Scope</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latin typeface="Arial "/>
                        </a:rPr>
                        <a:t>The Poverty and Inequality Platform (PIP) provides the World Bank’s official global poverty and inequality statistics.</a:t>
                      </a:r>
                    </a:p>
                  </a:txBody>
                  <a:tcPr anchor="ctr"/>
                </a:tc>
                <a:extLst>
                  <a:ext uri="{0D108BD9-81ED-4DB2-BD59-A6C34878D82A}">
                    <a16:rowId xmlns:a16="http://schemas.microsoft.com/office/drawing/2014/main" val="2043013341"/>
                  </a:ext>
                </a:extLst>
              </a:tr>
              <a:tr h="370840">
                <a:tc>
                  <a:txBody>
                    <a:bodyPr/>
                    <a:lstStyle/>
                    <a:p>
                      <a:r>
                        <a:rPr lang="en-GB" sz="1400" b="1" dirty="0">
                          <a:latin typeface="Arial "/>
                        </a:rPr>
                        <a:t>Frequency and Coverage</a:t>
                      </a:r>
                    </a:p>
                  </a:txBody>
                  <a:tcPr anchor="ctr"/>
                </a:tc>
                <a:tc>
                  <a:txBody>
                    <a:bodyPr/>
                    <a:lstStyle/>
                    <a:p>
                      <a:pPr marL="285750" indent="-285750">
                        <a:buFont typeface="Arial" panose="020B0604020202020204" pitchFamily="34" charset="0"/>
                        <a:buChar char="•"/>
                      </a:pPr>
                      <a:r>
                        <a:rPr lang="en-GB" sz="1400" dirty="0">
                          <a:latin typeface="Arial "/>
                        </a:rPr>
                        <a:t>Data cover roughly </a:t>
                      </a:r>
                      <a:r>
                        <a:rPr lang="en-GB" sz="1400" b="1" dirty="0">
                          <a:latin typeface="Arial "/>
                        </a:rPr>
                        <a:t>1967–2022</a:t>
                      </a:r>
                      <a:r>
                        <a:rPr lang="en-GB" sz="1400" dirty="0">
                          <a:latin typeface="Arial "/>
                        </a:rPr>
                        <a:t> (depending on country).</a:t>
                      </a:r>
                    </a:p>
                    <a:p>
                      <a:pPr marL="285750" indent="-285750">
                        <a:buFont typeface="Arial" panose="020B0604020202020204" pitchFamily="34" charset="0"/>
                        <a:buChar char="•"/>
                      </a:pPr>
                      <a:r>
                        <a:rPr lang="en-GB" sz="1400" dirty="0">
                          <a:latin typeface="Arial "/>
                        </a:rPr>
                        <a:t>Around </a:t>
                      </a:r>
                      <a:r>
                        <a:rPr lang="en-GB" sz="1400" b="1" dirty="0">
                          <a:latin typeface="Arial "/>
                        </a:rPr>
                        <a:t>2,000+ surveys</a:t>
                      </a:r>
                      <a:r>
                        <a:rPr lang="en-GB" sz="1400" dirty="0">
                          <a:latin typeface="Arial "/>
                        </a:rPr>
                        <a:t> are included.</a:t>
                      </a:r>
                    </a:p>
                    <a:p>
                      <a:pPr marL="285750" indent="-285750">
                        <a:buFont typeface="Arial" panose="020B0604020202020204" pitchFamily="34" charset="0"/>
                        <a:buChar char="•"/>
                      </a:pPr>
                      <a:r>
                        <a:rPr lang="en-GB" sz="1400" dirty="0">
                          <a:latin typeface="Arial "/>
                        </a:rPr>
                        <a:t>Updated </a:t>
                      </a:r>
                      <a:r>
                        <a:rPr lang="en-GB" sz="1400" b="1" dirty="0">
                          <a:latin typeface="Arial "/>
                        </a:rPr>
                        <a:t>quarterly</a:t>
                      </a:r>
                      <a:r>
                        <a:rPr lang="en-GB" sz="1400" dirty="0">
                          <a:latin typeface="Arial "/>
                        </a:rPr>
                        <a:t>, as new national survey data and PPP revisions become available</a:t>
                      </a:r>
                    </a:p>
                  </a:txBody>
                  <a:tcPr anchor="ctr"/>
                </a:tc>
                <a:extLst>
                  <a:ext uri="{0D108BD9-81ED-4DB2-BD59-A6C34878D82A}">
                    <a16:rowId xmlns:a16="http://schemas.microsoft.com/office/drawing/2014/main" val="1206944774"/>
                  </a:ext>
                </a:extLst>
              </a:tr>
              <a:tr h="370840">
                <a:tc>
                  <a:txBody>
                    <a:bodyPr/>
                    <a:lstStyle/>
                    <a:p>
                      <a:r>
                        <a:rPr lang="en-GB" sz="1400" b="1" dirty="0">
                          <a:latin typeface="Arial "/>
                        </a:rPr>
                        <a:t>Data Sources</a:t>
                      </a:r>
                    </a:p>
                  </a:txBody>
                  <a:tcPr anchor="ctr"/>
                </a:tc>
                <a:tc>
                  <a:txBody>
                    <a:bodyPr/>
                    <a:lstStyle/>
                    <a:p>
                      <a:pPr marL="285750" indent="-285750">
                        <a:buFont typeface="Arial" panose="020B0604020202020204" pitchFamily="34" charset="0"/>
                        <a:buChar char="•"/>
                      </a:pPr>
                      <a:r>
                        <a:rPr lang="en-GB" sz="1400" b="0" dirty="0">
                          <a:latin typeface="Arial "/>
                        </a:rPr>
                        <a:t>The dataset is built primarily from national household surveys (income or consumption-based). These are harmonized using consistent welfare definitions and PPP adjustments, allowing global comparability across time and countries (1980s–present).</a:t>
                      </a:r>
                    </a:p>
                  </a:txBody>
                  <a:tcPr anchor="ctr"/>
                </a:tc>
                <a:extLst>
                  <a:ext uri="{0D108BD9-81ED-4DB2-BD59-A6C34878D82A}">
                    <a16:rowId xmlns:a16="http://schemas.microsoft.com/office/drawing/2014/main" val="34245280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latin typeface="Arial "/>
                        </a:rPr>
                        <a:t>Core Indicators</a:t>
                      </a:r>
                    </a:p>
                    <a:p>
                      <a:endParaRPr lang="en-GB" sz="1400" b="1" dirty="0">
                        <a:latin typeface="Arial "/>
                      </a:endParaRPr>
                    </a:p>
                  </a:txBody>
                  <a:tcPr anchor="ctr"/>
                </a:tc>
                <a:tc>
                  <a:txBody>
                    <a:bodyPr/>
                    <a:lstStyle/>
                    <a:p>
                      <a:pPr marL="285750" indent="-285750">
                        <a:buFont typeface="Arial" panose="020B0604020202020204" pitchFamily="34" charset="0"/>
                        <a:buChar char="•"/>
                      </a:pPr>
                      <a:r>
                        <a:rPr lang="en-GB" sz="1400" b="1" dirty="0">
                          <a:latin typeface="Arial "/>
                        </a:rPr>
                        <a:t>Poverty headcount ratios</a:t>
                      </a:r>
                      <a:r>
                        <a:rPr lang="en-GB" sz="1400" dirty="0">
                          <a:latin typeface="Arial "/>
                        </a:rPr>
                        <a:t> at international poverty lines (e.g. $2.15, $3.65, $6.85 per day in 2017 PPP).</a:t>
                      </a:r>
                    </a:p>
                    <a:p>
                      <a:pPr marL="285750" indent="-285750">
                        <a:buFont typeface="Arial" panose="020B0604020202020204" pitchFamily="34" charset="0"/>
                        <a:buChar char="•"/>
                      </a:pPr>
                      <a:r>
                        <a:rPr lang="en-GB" sz="1400" b="1" dirty="0">
                          <a:latin typeface="Arial "/>
                        </a:rPr>
                        <a:t>Mean and median income or consumption</a:t>
                      </a:r>
                      <a:r>
                        <a:rPr lang="en-GB" sz="1400" dirty="0">
                          <a:latin typeface="Arial "/>
                        </a:rPr>
                        <a:t>.</a:t>
                      </a:r>
                    </a:p>
                    <a:p>
                      <a:pPr marL="285750" indent="-285750">
                        <a:buFont typeface="Arial" panose="020B0604020202020204" pitchFamily="34" charset="0"/>
                        <a:buChar char="•"/>
                      </a:pPr>
                      <a:r>
                        <a:rPr lang="en-GB" sz="1400" b="1" dirty="0">
                          <a:latin typeface="Arial "/>
                        </a:rPr>
                        <a:t>Gini index</a:t>
                      </a:r>
                      <a:r>
                        <a:rPr lang="en-GB" sz="1400" dirty="0">
                          <a:latin typeface="Arial "/>
                        </a:rPr>
                        <a:t> (inequality).</a:t>
                      </a:r>
                    </a:p>
                    <a:p>
                      <a:pPr marL="285750" indent="-285750">
                        <a:buFont typeface="Arial" panose="020B0604020202020204" pitchFamily="34" charset="0"/>
                        <a:buChar char="•"/>
                      </a:pPr>
                      <a:r>
                        <a:rPr lang="en-GB" sz="1400" b="1" dirty="0">
                          <a:latin typeface="Arial "/>
                        </a:rPr>
                        <a:t>Income shares</a:t>
                      </a:r>
                      <a:r>
                        <a:rPr lang="en-GB" sz="1400" dirty="0">
                          <a:latin typeface="Arial "/>
                        </a:rPr>
                        <a:t> held by different population deciles or quintiles</a:t>
                      </a:r>
                    </a:p>
                  </a:txBody>
                  <a:tcPr anchor="ctr"/>
                </a:tc>
                <a:extLst>
                  <a:ext uri="{0D108BD9-81ED-4DB2-BD59-A6C34878D82A}">
                    <a16:rowId xmlns:a16="http://schemas.microsoft.com/office/drawing/2014/main" val="2783988424"/>
                  </a:ext>
                </a:extLst>
              </a:tr>
              <a:tr h="370840">
                <a:tc>
                  <a:txBody>
                    <a:bodyPr/>
                    <a:lstStyle/>
                    <a:p>
                      <a:r>
                        <a:rPr lang="en-GB" sz="1400" b="1" dirty="0">
                          <a:latin typeface="Arial "/>
                        </a:rPr>
                        <a:t>GDP Alignment and PPP</a:t>
                      </a:r>
                    </a:p>
                  </a:txBody>
                  <a:tcPr anchor="ctr"/>
                </a:tc>
                <a:tc>
                  <a:txBody>
                    <a:bodyPr/>
                    <a:lstStyle/>
                    <a:p>
                      <a:pPr marL="285750" indent="-285750">
                        <a:buFont typeface="Arial" panose="020B0604020202020204" pitchFamily="34" charset="0"/>
                        <a:buChar char="•"/>
                      </a:pPr>
                      <a:r>
                        <a:rPr lang="en-GB" sz="1400" dirty="0">
                          <a:latin typeface="Arial "/>
                        </a:rPr>
                        <a:t>Monetary values in PIP are expressed in </a:t>
                      </a:r>
                      <a:r>
                        <a:rPr lang="en-GB" sz="1400" b="1" dirty="0">
                          <a:latin typeface="Arial "/>
                        </a:rPr>
                        <a:t>2017 PPP (Purchasing Power Parity)</a:t>
                      </a:r>
                      <a:r>
                        <a:rPr lang="en-GB" sz="1400" dirty="0">
                          <a:latin typeface="Arial "/>
                        </a:rPr>
                        <a:t> international dollars ($2.15/day (extreme), $3.65 (lower-middle), $6.85 (upper-middle)). Nb The dataset contains both the 2011 and 2017 definition of PPP. In this analysis we will focus solely on the </a:t>
                      </a:r>
                      <a:r>
                        <a:rPr lang="en-GB" sz="1400" b="1" dirty="0">
                          <a:latin typeface="Arial "/>
                        </a:rPr>
                        <a:t>2017 definition</a:t>
                      </a:r>
                      <a:r>
                        <a:rPr lang="en-GB" sz="1400" dirty="0">
                          <a:latin typeface="Arial "/>
                        </a:rPr>
                        <a:t>.</a:t>
                      </a:r>
                    </a:p>
                    <a:p>
                      <a:pPr marL="285750" indent="-285750">
                        <a:buFont typeface="Arial" panose="020B0604020202020204" pitchFamily="34" charset="0"/>
                        <a:buChar char="•"/>
                      </a:pPr>
                      <a:r>
                        <a:rPr lang="en-GB" sz="1400" dirty="0">
                          <a:latin typeface="Arial "/>
                        </a:rPr>
                        <a:t>For macroeconomic alignment, it uses </a:t>
                      </a:r>
                      <a:r>
                        <a:rPr lang="en-GB" sz="1400" b="1" dirty="0">
                          <a:latin typeface="Arial "/>
                        </a:rPr>
                        <a:t>World Development Indicators (WDI) GDP and population data</a:t>
                      </a:r>
                      <a:r>
                        <a:rPr lang="en-GB" sz="1400" dirty="0">
                          <a:latin typeface="Arial "/>
                        </a:rPr>
                        <a:t> to ensure country-year consistency</a:t>
                      </a:r>
                    </a:p>
                  </a:txBody>
                  <a:tcPr anchor="ctr"/>
                </a:tc>
                <a:extLst>
                  <a:ext uri="{0D108BD9-81ED-4DB2-BD59-A6C34878D82A}">
                    <a16:rowId xmlns:a16="http://schemas.microsoft.com/office/drawing/2014/main" val="1569294422"/>
                  </a:ext>
                </a:extLst>
              </a:tr>
            </a:tbl>
          </a:graphicData>
        </a:graphic>
      </p:graphicFrame>
    </p:spTree>
    <p:extLst>
      <p:ext uri="{BB962C8B-B14F-4D97-AF65-F5344CB8AC3E}">
        <p14:creationId xmlns:p14="http://schemas.microsoft.com/office/powerpoint/2010/main" val="4129748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28B2-5B59-A90D-2C3C-D89C445827F0}"/>
              </a:ext>
            </a:extLst>
          </p:cNvPr>
          <p:cNvSpPr>
            <a:spLocks noGrp="1"/>
          </p:cNvSpPr>
          <p:nvPr>
            <p:ph type="title"/>
          </p:nvPr>
        </p:nvSpPr>
        <p:spPr/>
        <p:txBody>
          <a:bodyPr>
            <a:normAutofit/>
          </a:bodyPr>
          <a:lstStyle/>
          <a:p>
            <a:r>
              <a:rPr lang="en-GB" sz="2800" dirty="0">
                <a:latin typeface="Arial "/>
              </a:rPr>
              <a:t>Timeline of historical events 1969-2017 as a backdrop to poverty review  </a:t>
            </a:r>
          </a:p>
        </p:txBody>
      </p:sp>
      <p:sp>
        <p:nvSpPr>
          <p:cNvPr id="3" name="Date Placeholder 2">
            <a:extLst>
              <a:ext uri="{FF2B5EF4-FFF2-40B4-BE49-F238E27FC236}">
                <a16:creationId xmlns:a16="http://schemas.microsoft.com/office/drawing/2014/main" id="{5EB84A41-55C8-EBD6-2E1D-AC412E3F16C5}"/>
              </a:ext>
            </a:extLst>
          </p:cNvPr>
          <p:cNvSpPr>
            <a:spLocks noGrp="1"/>
          </p:cNvSpPr>
          <p:nvPr>
            <p:ph type="dt" sz="half" idx="10"/>
          </p:nvPr>
        </p:nvSpPr>
        <p:spPr/>
        <p:txBody>
          <a:bodyPr/>
          <a:lstStyle/>
          <a:p>
            <a:pPr>
              <a:spcAft>
                <a:spcPts val="600"/>
              </a:spcAft>
            </a:pPr>
            <a:r>
              <a:rPr lang="en-GB" dirty="0"/>
              <a:t>10/11/2025</a:t>
            </a:r>
          </a:p>
        </p:txBody>
      </p:sp>
      <p:sp>
        <p:nvSpPr>
          <p:cNvPr id="4" name="Footer Placeholder 3">
            <a:extLst>
              <a:ext uri="{FF2B5EF4-FFF2-40B4-BE49-F238E27FC236}">
                <a16:creationId xmlns:a16="http://schemas.microsoft.com/office/drawing/2014/main" id="{28D25BF1-3A91-6426-1542-E92B23089FA6}"/>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A00042E7-E181-78D3-D246-9226077506A7}"/>
              </a:ext>
            </a:extLst>
          </p:cNvPr>
          <p:cNvSpPr>
            <a:spLocks noGrp="1"/>
          </p:cNvSpPr>
          <p:nvPr>
            <p:ph type="sldNum" sz="quarter" idx="12"/>
          </p:nvPr>
        </p:nvSpPr>
        <p:spPr/>
        <p:txBody>
          <a:bodyPr/>
          <a:lstStyle/>
          <a:p>
            <a:pPr rtl="0"/>
            <a:fld id="{D8DA9DAA-006C-4F4B-980E-E3DF019B24E2}" type="slidenum">
              <a:rPr lang="en-GB" noProof="0" smtClean="0"/>
              <a:t>31</a:t>
            </a:fld>
            <a:endParaRPr lang="en-GB" noProof="0" dirty="0"/>
          </a:p>
        </p:txBody>
      </p:sp>
      <p:graphicFrame>
        <p:nvGraphicFramePr>
          <p:cNvPr id="7" name="Table 6">
            <a:extLst>
              <a:ext uri="{FF2B5EF4-FFF2-40B4-BE49-F238E27FC236}">
                <a16:creationId xmlns:a16="http://schemas.microsoft.com/office/drawing/2014/main" id="{FA72F48C-0A8E-272A-B67A-315DFFF422E5}"/>
              </a:ext>
            </a:extLst>
          </p:cNvPr>
          <p:cNvGraphicFramePr>
            <a:graphicFrameLocks noGrp="1"/>
          </p:cNvGraphicFramePr>
          <p:nvPr>
            <p:extLst>
              <p:ext uri="{D42A27DB-BD31-4B8C-83A1-F6EECF244321}">
                <p14:modId xmlns:p14="http://schemas.microsoft.com/office/powerpoint/2010/main" val="2711164326"/>
              </p:ext>
            </p:extLst>
          </p:nvPr>
        </p:nvGraphicFramePr>
        <p:xfrm>
          <a:off x="1031102" y="1690688"/>
          <a:ext cx="10077621" cy="4211320"/>
        </p:xfrm>
        <a:graphic>
          <a:graphicData uri="http://schemas.openxmlformats.org/drawingml/2006/table">
            <a:tbl>
              <a:tblPr firstRow="1" bandRow="1">
                <a:tableStyleId>{5C22544A-7EE6-4342-B048-85BDC9FD1C3A}</a:tableStyleId>
              </a:tblPr>
              <a:tblGrid>
                <a:gridCol w="1387375">
                  <a:extLst>
                    <a:ext uri="{9D8B030D-6E8A-4147-A177-3AD203B41FA5}">
                      <a16:colId xmlns:a16="http://schemas.microsoft.com/office/drawing/2014/main" val="2316807095"/>
                    </a:ext>
                  </a:extLst>
                </a:gridCol>
                <a:gridCol w="8690246">
                  <a:extLst>
                    <a:ext uri="{9D8B030D-6E8A-4147-A177-3AD203B41FA5}">
                      <a16:colId xmlns:a16="http://schemas.microsoft.com/office/drawing/2014/main" val="1300934336"/>
                    </a:ext>
                  </a:extLst>
                </a:gridCol>
              </a:tblGrid>
              <a:tr h="370840">
                <a:tc>
                  <a:txBody>
                    <a:bodyPr/>
                    <a:lstStyle/>
                    <a:p>
                      <a:r>
                        <a:rPr lang="en-GB" dirty="0">
                          <a:latin typeface="Arial "/>
                        </a:rPr>
                        <a:t>Year</a:t>
                      </a:r>
                    </a:p>
                  </a:txBody>
                  <a:tcPr/>
                </a:tc>
                <a:tc>
                  <a:txBody>
                    <a:bodyPr/>
                    <a:lstStyle/>
                    <a:p>
                      <a:r>
                        <a:rPr lang="en-GB" dirty="0">
                          <a:latin typeface="Arial "/>
                        </a:rPr>
                        <a:t>Event</a:t>
                      </a:r>
                    </a:p>
                  </a:txBody>
                  <a:tcPr/>
                </a:tc>
                <a:extLst>
                  <a:ext uri="{0D108BD9-81ED-4DB2-BD59-A6C34878D82A}">
                    <a16:rowId xmlns:a16="http://schemas.microsoft.com/office/drawing/2014/main" val="1891251083"/>
                  </a:ext>
                </a:extLst>
              </a:tr>
              <a:tr h="370840">
                <a:tc>
                  <a:txBody>
                    <a:bodyPr/>
                    <a:lstStyle/>
                    <a:p>
                      <a:r>
                        <a:rPr lang="en-GB" b="1" dirty="0">
                          <a:latin typeface="Arial "/>
                        </a:rPr>
                        <a:t>1969</a:t>
                      </a:r>
                    </a:p>
                  </a:txBody>
                  <a:tcPr/>
                </a:tc>
                <a:tc>
                  <a:txBody>
                    <a:bodyPr/>
                    <a:lstStyle/>
                    <a:p>
                      <a:r>
                        <a:rPr lang="en-GB" dirty="0">
                          <a:latin typeface="Arial "/>
                        </a:rPr>
                        <a:t>Townsend’s Poverty in the UK study: Redefined poverty as relative deprivation, shaping modern UK policy debates.</a:t>
                      </a:r>
                    </a:p>
                  </a:txBody>
                  <a:tcPr/>
                </a:tc>
                <a:extLst>
                  <a:ext uri="{0D108BD9-81ED-4DB2-BD59-A6C34878D82A}">
                    <a16:rowId xmlns:a16="http://schemas.microsoft.com/office/drawing/2014/main" val="2128388398"/>
                  </a:ext>
                </a:extLst>
              </a:tr>
              <a:tr h="370840">
                <a:tc>
                  <a:txBody>
                    <a:bodyPr/>
                    <a:lstStyle/>
                    <a:p>
                      <a:r>
                        <a:rPr lang="en-GB" b="1" dirty="0">
                          <a:latin typeface="Arial "/>
                        </a:rPr>
                        <a:t>1979</a:t>
                      </a:r>
                    </a:p>
                  </a:txBody>
                  <a:tcPr/>
                </a:tc>
                <a:tc>
                  <a:txBody>
                    <a:bodyPr/>
                    <a:lstStyle/>
                    <a:p>
                      <a:r>
                        <a:rPr lang="en-GB" dirty="0">
                          <a:latin typeface="Arial "/>
                        </a:rPr>
                        <a:t>Thatcher reforms begin: Monetarist policies, privatization, and weakened unions; unemployment rose sharply, deepening poverty in industrial regions.</a:t>
                      </a:r>
                    </a:p>
                  </a:txBody>
                  <a:tcPr/>
                </a:tc>
                <a:extLst>
                  <a:ext uri="{0D108BD9-81ED-4DB2-BD59-A6C34878D82A}">
                    <a16:rowId xmlns:a16="http://schemas.microsoft.com/office/drawing/2014/main" val="998278836"/>
                  </a:ext>
                </a:extLst>
              </a:tr>
              <a:tr h="370840">
                <a:tc>
                  <a:txBody>
                    <a:bodyPr/>
                    <a:lstStyle/>
                    <a:p>
                      <a:r>
                        <a:rPr lang="en-GB" b="1" dirty="0">
                          <a:latin typeface="Arial "/>
                        </a:rPr>
                        <a:t>1997</a:t>
                      </a:r>
                    </a:p>
                  </a:txBody>
                  <a:tcPr/>
                </a:tc>
                <a:tc>
                  <a:txBody>
                    <a:bodyPr/>
                    <a:lstStyle/>
                    <a:p>
                      <a:r>
                        <a:rPr lang="en-GB" dirty="0">
                          <a:latin typeface="Arial "/>
                        </a:rPr>
                        <a:t>New Labour welfare-to-work: Tax credits and the New Deal reduced child and pensioner poverty.</a:t>
                      </a:r>
                    </a:p>
                  </a:txBody>
                  <a:tcPr/>
                </a:tc>
                <a:extLst>
                  <a:ext uri="{0D108BD9-81ED-4DB2-BD59-A6C34878D82A}">
                    <a16:rowId xmlns:a16="http://schemas.microsoft.com/office/drawing/2014/main" val="690828338"/>
                  </a:ext>
                </a:extLst>
              </a:tr>
              <a:tr h="370840">
                <a:tc>
                  <a:txBody>
                    <a:bodyPr/>
                    <a:lstStyle/>
                    <a:p>
                      <a:r>
                        <a:rPr lang="en-GB" b="1" dirty="0">
                          <a:latin typeface="Arial "/>
                        </a:rPr>
                        <a:t>2008</a:t>
                      </a:r>
                    </a:p>
                  </a:txBody>
                  <a:tcPr/>
                </a:tc>
                <a:tc>
                  <a:txBody>
                    <a:bodyPr/>
                    <a:lstStyle/>
                    <a:p>
                      <a:r>
                        <a:rPr lang="en-GB" dirty="0">
                          <a:latin typeface="Arial "/>
                        </a:rPr>
                        <a:t>Global financial crisis: Recession hit the UK hard, unemployment rose, and poverty increased.</a:t>
                      </a:r>
                    </a:p>
                  </a:txBody>
                  <a:tcPr/>
                </a:tc>
                <a:extLst>
                  <a:ext uri="{0D108BD9-81ED-4DB2-BD59-A6C34878D82A}">
                    <a16:rowId xmlns:a16="http://schemas.microsoft.com/office/drawing/2014/main" val="1560871606"/>
                  </a:ext>
                </a:extLst>
              </a:tr>
              <a:tr h="370840">
                <a:tc>
                  <a:txBody>
                    <a:bodyPr/>
                    <a:lstStyle/>
                    <a:p>
                      <a:r>
                        <a:rPr lang="en-GB" b="1" dirty="0">
                          <a:latin typeface="Arial "/>
                        </a:rPr>
                        <a:t>2010</a:t>
                      </a:r>
                    </a:p>
                  </a:txBody>
                  <a:tcPr/>
                </a:tc>
                <a:tc>
                  <a:txBody>
                    <a:bodyPr/>
                    <a:lstStyle/>
                    <a:p>
                      <a:r>
                        <a:rPr lang="en-GB" dirty="0">
                          <a:latin typeface="Arial "/>
                        </a:rPr>
                        <a:t>Coalition austerity &amp; welfare reform: Cuts to welfare and housing benefits disproportionately affected low-income households.</a:t>
                      </a:r>
                    </a:p>
                  </a:txBody>
                  <a:tcPr/>
                </a:tc>
                <a:extLst>
                  <a:ext uri="{0D108BD9-81ED-4DB2-BD59-A6C34878D82A}">
                    <a16:rowId xmlns:a16="http://schemas.microsoft.com/office/drawing/2014/main" val="4279622255"/>
                  </a:ext>
                </a:extLst>
              </a:tr>
              <a:tr h="370840">
                <a:tc>
                  <a:txBody>
                    <a:bodyPr/>
                    <a:lstStyle/>
                    <a:p>
                      <a:r>
                        <a:rPr lang="en-GB" b="1" dirty="0">
                          <a:latin typeface="Arial "/>
                        </a:rPr>
                        <a:t>2017</a:t>
                      </a:r>
                    </a:p>
                  </a:txBody>
                  <a:tcPr/>
                </a:tc>
                <a:tc>
                  <a:txBody>
                    <a:bodyPr/>
                    <a:lstStyle/>
                    <a:p>
                      <a:r>
                        <a:rPr lang="en-GB" dirty="0">
                          <a:latin typeface="Arial "/>
                        </a:rPr>
                        <a:t>JRF report: 14 million in poverty: Highlighted persistent poverty, with child poverty rising again despite earlier progress.</a:t>
                      </a:r>
                    </a:p>
                  </a:txBody>
                  <a:tcPr/>
                </a:tc>
                <a:extLst>
                  <a:ext uri="{0D108BD9-81ED-4DB2-BD59-A6C34878D82A}">
                    <a16:rowId xmlns:a16="http://schemas.microsoft.com/office/drawing/2014/main" val="669092527"/>
                  </a:ext>
                </a:extLst>
              </a:tr>
            </a:tbl>
          </a:graphicData>
        </a:graphic>
      </p:graphicFrame>
    </p:spTree>
    <p:extLst>
      <p:ext uri="{BB962C8B-B14F-4D97-AF65-F5344CB8AC3E}">
        <p14:creationId xmlns:p14="http://schemas.microsoft.com/office/powerpoint/2010/main" val="42692904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F92C3-3383-6665-7F4A-04FD7BA27C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E1C56-F4E1-28C8-C280-478C548BCDE7}"/>
              </a:ext>
            </a:extLst>
          </p:cNvPr>
          <p:cNvSpPr>
            <a:spLocks noGrp="1"/>
          </p:cNvSpPr>
          <p:nvPr>
            <p:ph type="title"/>
          </p:nvPr>
        </p:nvSpPr>
        <p:spPr>
          <a:xfrm>
            <a:off x="838200" y="258121"/>
            <a:ext cx="10515600" cy="1325563"/>
          </a:xfrm>
        </p:spPr>
        <p:txBody>
          <a:bodyPr>
            <a:normAutofit/>
          </a:bodyPr>
          <a:lstStyle/>
          <a:p>
            <a:r>
              <a:rPr lang="en-GB" sz="2800" dirty="0">
                <a:latin typeface="Arial "/>
              </a:rPr>
              <a:t>Mean and Median: The mean is higher than the median. This implies a positively skewed distribution </a:t>
            </a:r>
          </a:p>
        </p:txBody>
      </p:sp>
      <p:sp>
        <p:nvSpPr>
          <p:cNvPr id="3" name="Date Placeholder 2">
            <a:extLst>
              <a:ext uri="{FF2B5EF4-FFF2-40B4-BE49-F238E27FC236}">
                <a16:creationId xmlns:a16="http://schemas.microsoft.com/office/drawing/2014/main" id="{F807E2DF-DCF5-6879-DCA0-66D249CBB81A}"/>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CE14B42A-8C61-E468-3161-73DE4A5F7426}"/>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70F14E5B-7E76-0B53-8239-ECCA78E8A0A0}"/>
              </a:ext>
            </a:extLst>
          </p:cNvPr>
          <p:cNvSpPr>
            <a:spLocks noGrp="1"/>
          </p:cNvSpPr>
          <p:nvPr>
            <p:ph type="sldNum" sz="quarter" idx="12"/>
          </p:nvPr>
        </p:nvSpPr>
        <p:spPr/>
        <p:txBody>
          <a:bodyPr/>
          <a:lstStyle/>
          <a:p>
            <a:pPr rtl="0"/>
            <a:fld id="{D8DA9DAA-006C-4F4B-980E-E3DF019B24E2}" type="slidenum">
              <a:rPr lang="en-GB" noProof="0" smtClean="0"/>
              <a:t>32</a:t>
            </a:fld>
            <a:endParaRPr lang="en-GB" noProof="0" dirty="0"/>
          </a:p>
        </p:txBody>
      </p:sp>
      <p:sp>
        <p:nvSpPr>
          <p:cNvPr id="9" name="TextBox 8">
            <a:extLst>
              <a:ext uri="{FF2B5EF4-FFF2-40B4-BE49-F238E27FC236}">
                <a16:creationId xmlns:a16="http://schemas.microsoft.com/office/drawing/2014/main" id="{FD15D114-2250-7D1B-4C4C-4883CBD8AB26}"/>
              </a:ext>
            </a:extLst>
          </p:cNvPr>
          <p:cNvSpPr txBox="1"/>
          <p:nvPr/>
        </p:nvSpPr>
        <p:spPr>
          <a:xfrm>
            <a:off x="5918915" y="2723521"/>
            <a:ext cx="1205142" cy="276999"/>
          </a:xfrm>
          <a:prstGeom prst="rect">
            <a:avLst/>
          </a:prstGeom>
          <a:noFill/>
        </p:spPr>
        <p:txBody>
          <a:bodyPr wrap="square" rtlCol="0">
            <a:spAutoFit/>
          </a:bodyPr>
          <a:lstStyle/>
          <a:p>
            <a:endParaRPr lang="en-GB" sz="1200" dirty="0"/>
          </a:p>
        </p:txBody>
      </p:sp>
      <p:pic>
        <p:nvPicPr>
          <p:cNvPr id="15" name="Picture 14">
            <a:extLst>
              <a:ext uri="{FF2B5EF4-FFF2-40B4-BE49-F238E27FC236}">
                <a16:creationId xmlns:a16="http://schemas.microsoft.com/office/drawing/2014/main" id="{7FC4011B-8549-3C38-A507-A75213679615}"/>
              </a:ext>
            </a:extLst>
          </p:cNvPr>
          <p:cNvPicPr>
            <a:picLocks noChangeAspect="1"/>
          </p:cNvPicPr>
          <p:nvPr/>
        </p:nvPicPr>
        <p:blipFill>
          <a:blip r:embed="rId2"/>
          <a:stretch>
            <a:fillRect/>
          </a:stretch>
        </p:blipFill>
        <p:spPr>
          <a:xfrm>
            <a:off x="1011330" y="1845645"/>
            <a:ext cx="5887272" cy="4248743"/>
          </a:xfrm>
          <a:prstGeom prst="rect">
            <a:avLst/>
          </a:prstGeom>
        </p:spPr>
      </p:pic>
      <p:pic>
        <p:nvPicPr>
          <p:cNvPr id="7" name="Picture 6">
            <a:extLst>
              <a:ext uri="{FF2B5EF4-FFF2-40B4-BE49-F238E27FC236}">
                <a16:creationId xmlns:a16="http://schemas.microsoft.com/office/drawing/2014/main" id="{8D38CABE-4C46-9FA2-6FA2-D0F7B317FD2D}"/>
              </a:ext>
            </a:extLst>
          </p:cNvPr>
          <p:cNvPicPr>
            <a:picLocks noChangeAspect="1"/>
          </p:cNvPicPr>
          <p:nvPr/>
        </p:nvPicPr>
        <p:blipFill>
          <a:blip r:embed="rId3"/>
          <a:stretch>
            <a:fillRect/>
          </a:stretch>
        </p:blipFill>
        <p:spPr>
          <a:xfrm>
            <a:off x="7978426" y="1131170"/>
            <a:ext cx="2924583" cy="4963218"/>
          </a:xfrm>
          <a:prstGeom prst="rect">
            <a:avLst/>
          </a:prstGeom>
        </p:spPr>
      </p:pic>
    </p:spTree>
    <p:extLst>
      <p:ext uri="{BB962C8B-B14F-4D97-AF65-F5344CB8AC3E}">
        <p14:creationId xmlns:p14="http://schemas.microsoft.com/office/powerpoint/2010/main" val="2834435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en-GB" dirty="0"/>
              <a:t>10/11/2025</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en-GB" smtClean="0"/>
              <a:pPr rtl="0"/>
              <a:t>33</a:t>
            </a:fld>
            <a:endParaRPr lang="en-GB"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en-GB"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en-GB"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265683" y="3127248"/>
            <a:ext cx="5771125" cy="1124712"/>
          </a:xfrm>
        </p:spPr>
        <p:txBody>
          <a:bodyPr rtlCol="0">
            <a:normAutofit fontScale="92500" lnSpcReduction="20000"/>
          </a:bodyPr>
          <a:lstStyle/>
          <a:p>
            <a:pPr rtl="0"/>
            <a:r>
              <a:rPr lang="en-GB" dirty="0"/>
              <a:t>Teresa McGarry</a:t>
            </a:r>
          </a:p>
          <a:p>
            <a:pPr rtl="0"/>
            <a:r>
              <a:rPr lang="en-GB" dirty="0"/>
              <a:t>teresa_mcgarry@hotmail.com</a:t>
            </a:r>
          </a:p>
          <a:p>
            <a:r>
              <a:rPr lang="en-GB" dirty="0">
                <a:hlinkClick r:id="rId5"/>
              </a:rPr>
              <a:t>GitHub: mcgarryteresa39-stack/individual-project-</a:t>
            </a:r>
            <a:r>
              <a:rPr lang="en-GB" dirty="0" err="1">
                <a:hlinkClick r:id="rId5"/>
              </a:rPr>
              <a:t>teresa</a:t>
            </a:r>
            <a:r>
              <a:rPr lang="en-GB" dirty="0"/>
              <a:t> </a:t>
            </a:r>
          </a:p>
          <a:p>
            <a:pPr rtl="0"/>
            <a:endParaRPr lang="en-GB" dirty="0"/>
          </a:p>
        </p:txBody>
      </p:sp>
      <p:pic>
        <p:nvPicPr>
          <p:cNvPr id="15" name="Picture Placeholder 14">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a:blip r:embed="rId6"/>
          <a:srcRect l="10461" r="10461"/>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7"/>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1F386-2792-E1B5-7A78-0D4E04F2630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B3A54D1-B34C-E24C-2B73-9D0ACE2DD566}"/>
              </a:ext>
            </a:extLst>
          </p:cNvPr>
          <p:cNvPicPr>
            <a:picLocks noChangeAspect="1"/>
          </p:cNvPicPr>
          <p:nvPr/>
        </p:nvPicPr>
        <p:blipFill>
          <a:blip r:embed="rId2"/>
          <a:stretch>
            <a:fillRect/>
          </a:stretch>
        </p:blipFill>
        <p:spPr>
          <a:xfrm>
            <a:off x="7917366" y="1002367"/>
            <a:ext cx="4020845" cy="2680564"/>
          </a:xfrm>
          <a:prstGeom prst="rect">
            <a:avLst/>
          </a:prstGeom>
        </p:spPr>
      </p:pic>
      <p:sp>
        <p:nvSpPr>
          <p:cNvPr id="2" name="Title 1">
            <a:extLst>
              <a:ext uri="{FF2B5EF4-FFF2-40B4-BE49-F238E27FC236}">
                <a16:creationId xmlns:a16="http://schemas.microsoft.com/office/drawing/2014/main" id="{31D0D6F6-AF0F-1840-7776-2B589A46CE4A}"/>
              </a:ext>
            </a:extLst>
          </p:cNvPr>
          <p:cNvSpPr>
            <a:spLocks noGrp="1"/>
          </p:cNvSpPr>
          <p:nvPr>
            <p:ph type="title"/>
          </p:nvPr>
        </p:nvSpPr>
        <p:spPr/>
        <p:txBody>
          <a:bodyPr>
            <a:normAutofit/>
          </a:bodyPr>
          <a:lstStyle/>
          <a:p>
            <a:r>
              <a:rPr lang="en-GB" sz="2800" dirty="0">
                <a:latin typeface="Arial "/>
              </a:rPr>
              <a:t>The PIP Dataset explained</a:t>
            </a:r>
          </a:p>
        </p:txBody>
      </p:sp>
      <p:sp>
        <p:nvSpPr>
          <p:cNvPr id="3" name="Date Placeholder 2">
            <a:extLst>
              <a:ext uri="{FF2B5EF4-FFF2-40B4-BE49-F238E27FC236}">
                <a16:creationId xmlns:a16="http://schemas.microsoft.com/office/drawing/2014/main" id="{199E5F66-85CC-1558-4AA1-9738B89EA423}"/>
              </a:ext>
            </a:extLst>
          </p:cNvPr>
          <p:cNvSpPr>
            <a:spLocks noGrp="1"/>
          </p:cNvSpPr>
          <p:nvPr>
            <p:ph type="dt" sz="half" idx="10"/>
          </p:nvPr>
        </p:nvSpPr>
        <p:spPr/>
        <p:txBody>
          <a:bodyPr/>
          <a:lstStyle/>
          <a:p>
            <a:pPr>
              <a:spcAft>
                <a:spcPts val="600"/>
              </a:spcAft>
            </a:pPr>
            <a:r>
              <a:rPr lang="en-GB" dirty="0"/>
              <a:t>10/11/2025</a:t>
            </a:r>
          </a:p>
        </p:txBody>
      </p:sp>
      <p:sp>
        <p:nvSpPr>
          <p:cNvPr id="4" name="Footer Placeholder 3">
            <a:extLst>
              <a:ext uri="{FF2B5EF4-FFF2-40B4-BE49-F238E27FC236}">
                <a16:creationId xmlns:a16="http://schemas.microsoft.com/office/drawing/2014/main" id="{5A5F7AA0-7E56-D353-8358-72730B1D36C5}"/>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15C64669-BA45-4EFB-EB1C-0B387A2CDE76}"/>
              </a:ext>
            </a:extLst>
          </p:cNvPr>
          <p:cNvSpPr>
            <a:spLocks noGrp="1"/>
          </p:cNvSpPr>
          <p:nvPr>
            <p:ph type="sldNum" sz="quarter" idx="12"/>
          </p:nvPr>
        </p:nvSpPr>
        <p:spPr/>
        <p:txBody>
          <a:bodyPr/>
          <a:lstStyle/>
          <a:p>
            <a:pPr rtl="0"/>
            <a:fld id="{D8DA9DAA-006C-4F4B-980E-E3DF019B24E2}" type="slidenum">
              <a:rPr lang="en-GB" noProof="0" smtClean="0"/>
              <a:t>4</a:t>
            </a:fld>
            <a:endParaRPr lang="en-GB" noProof="0" dirty="0"/>
          </a:p>
        </p:txBody>
      </p:sp>
      <p:sp>
        <p:nvSpPr>
          <p:cNvPr id="14" name="TextBox 13">
            <a:extLst>
              <a:ext uri="{FF2B5EF4-FFF2-40B4-BE49-F238E27FC236}">
                <a16:creationId xmlns:a16="http://schemas.microsoft.com/office/drawing/2014/main" id="{D8E86D35-8087-DFF7-51AB-3C46605DE411}"/>
              </a:ext>
            </a:extLst>
          </p:cNvPr>
          <p:cNvSpPr txBox="1"/>
          <p:nvPr/>
        </p:nvSpPr>
        <p:spPr>
          <a:xfrm>
            <a:off x="893957" y="1690688"/>
            <a:ext cx="7716644" cy="4801314"/>
          </a:xfrm>
          <a:prstGeom prst="rect">
            <a:avLst/>
          </a:prstGeom>
          <a:noFill/>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en-GB" dirty="0"/>
              <a:t>The PIP dataset provides </a:t>
            </a:r>
            <a:r>
              <a:rPr lang="en-US" altLang="en-US" b="1" dirty="0">
                <a:latin typeface="Arial" panose="020B0604020202020204" pitchFamily="34" charset="0"/>
              </a:rPr>
              <a:t>harmonized poverty and inequality measures</a:t>
            </a:r>
            <a:r>
              <a:rPr lang="en-US" altLang="en-US" dirty="0">
                <a:latin typeface="Arial" panose="020B0604020202020204" pitchFamily="34" charset="0"/>
              </a:rPr>
              <a:t> across countries and time. Using it ensures that UK trends can be </a:t>
            </a:r>
            <a:r>
              <a:rPr lang="en-US" altLang="en-US" b="1" dirty="0">
                <a:latin typeface="Arial" panose="020B0604020202020204" pitchFamily="34" charset="0"/>
              </a:rPr>
              <a:t>benchmarked against:</a:t>
            </a:r>
          </a:p>
          <a:p>
            <a:pPr marL="742950" lvl="1"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International income standards: </a:t>
            </a:r>
            <a:r>
              <a:rPr lang="en-US" altLang="en-US" dirty="0">
                <a:latin typeface="Arial" panose="020B0604020202020204" pitchFamily="34" charset="0"/>
              </a:rPr>
              <a:t>$2.15/day, poverty lines</a:t>
            </a:r>
          </a:p>
          <a:p>
            <a:pPr marL="742950" lvl="1"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Lower-middle income</a:t>
            </a:r>
            <a:r>
              <a:rPr lang="en-US" altLang="en-US" dirty="0">
                <a:latin typeface="Arial" panose="020B0604020202020204" pitchFamily="34" charset="0"/>
              </a:rPr>
              <a:t>: $3.65/day, poverty lines</a:t>
            </a:r>
          </a:p>
          <a:p>
            <a:pPr marL="742950" lvl="1"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Upper-middle income: </a:t>
            </a:r>
            <a:r>
              <a:rPr lang="en-US" altLang="en-US" dirty="0">
                <a:latin typeface="Arial" panose="020B0604020202020204" pitchFamily="34" charset="0"/>
              </a:rPr>
              <a:t>$6.85/day poverty lines).</a:t>
            </a:r>
          </a:p>
          <a:p>
            <a:pPr marL="285750" lvl="0" indent="-285750" eaLnBrk="0" fontAlgn="base" hangingPunct="0">
              <a:spcBef>
                <a:spcPct val="0"/>
              </a:spcBef>
              <a:spcAft>
                <a:spcPct val="0"/>
              </a:spcAft>
              <a:buFont typeface="Arial" panose="020B0604020202020204" pitchFamily="34" charset="0"/>
              <a:buChar char="•"/>
            </a:pPr>
            <a:endParaRPr lang="en-US" altLang="en-US"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The dataset provides consistent time-series data (1967 – present) allowing tracking of decades of poverty dynamics</a:t>
            </a:r>
          </a:p>
          <a:p>
            <a:pPr lvl="0" eaLnBrk="0" fontAlgn="base" hangingPunct="0">
              <a:spcBef>
                <a:spcPct val="0"/>
              </a:spcBef>
              <a:spcAft>
                <a:spcPct val="0"/>
              </a:spcAft>
            </a:pPr>
            <a:endParaRPr lang="en-US" altLang="en-US"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For the UK this is especially important since extreme poverty (international line) is rare, but relative poverty remains an issue</a:t>
            </a:r>
            <a:br>
              <a:rPr lang="en-US" altLang="en-US" dirty="0">
                <a:latin typeface="Arial" panose="020B0604020202020204" pitchFamily="34" charset="0"/>
              </a:rPr>
            </a:br>
            <a:endParaRPr lang="en-US" altLang="en-US"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In a high-income country like the UK, the </a:t>
            </a:r>
            <a:r>
              <a:rPr lang="en-US" altLang="en-US" b="1" dirty="0">
                <a:latin typeface="Arial" panose="020B0604020202020204" pitchFamily="34" charset="0"/>
              </a:rPr>
              <a:t>upper-middle income poverty line ($6.85/day) </a:t>
            </a:r>
            <a:r>
              <a:rPr lang="en-US" altLang="en-US" dirty="0">
                <a:latin typeface="Arial" panose="020B0604020202020204" pitchFamily="34" charset="0"/>
              </a:rPr>
              <a:t>is the most appropriate one to review  </a:t>
            </a:r>
          </a:p>
          <a:p>
            <a:pPr marL="285750" lvl="0" indent="-285750" eaLnBrk="0" fontAlgn="base" hangingPunct="0">
              <a:spcBef>
                <a:spcPct val="0"/>
              </a:spcBef>
              <a:spcAft>
                <a:spcPct val="0"/>
              </a:spcAft>
              <a:buFont typeface="Arial" panose="020B0604020202020204" pitchFamily="34" charset="0"/>
              <a:buChar char="•"/>
            </a:pPr>
            <a:endParaRPr lang="en-US" altLang="en-US" dirty="0">
              <a:latin typeface="Arial" panose="020B0604020202020204" pitchFamily="34" charset="0"/>
            </a:endParaRPr>
          </a:p>
          <a:p>
            <a:pPr lvl="0" eaLnBrk="0" fontAlgn="base" hangingPunct="0">
              <a:spcBef>
                <a:spcPct val="0"/>
              </a:spcBef>
              <a:spcAft>
                <a:spcPct val="0"/>
              </a:spcAft>
            </a:pPr>
            <a:endParaRPr lang="en-US" altLang="en-US" dirty="0">
              <a:latin typeface="Arial" panose="020B0604020202020204" pitchFamily="34" charset="0"/>
            </a:endParaRPr>
          </a:p>
        </p:txBody>
      </p:sp>
      <p:graphicFrame>
        <p:nvGraphicFramePr>
          <p:cNvPr id="18" name="Table 17">
            <a:extLst>
              <a:ext uri="{FF2B5EF4-FFF2-40B4-BE49-F238E27FC236}">
                <a16:creationId xmlns:a16="http://schemas.microsoft.com/office/drawing/2014/main" id="{F5DC3A04-0C5E-9DB4-8401-8D66B6AA1111}"/>
              </a:ext>
            </a:extLst>
          </p:cNvPr>
          <p:cNvGraphicFramePr>
            <a:graphicFrameLocks noGrp="1"/>
          </p:cNvGraphicFramePr>
          <p:nvPr>
            <p:extLst>
              <p:ext uri="{D42A27DB-BD31-4B8C-83A1-F6EECF244321}">
                <p14:modId xmlns:p14="http://schemas.microsoft.com/office/powerpoint/2010/main" val="50711010"/>
              </p:ext>
            </p:extLst>
          </p:nvPr>
        </p:nvGraphicFramePr>
        <p:xfrm>
          <a:off x="8610601" y="3944626"/>
          <a:ext cx="3332672" cy="1975536"/>
        </p:xfrm>
        <a:graphic>
          <a:graphicData uri="http://schemas.openxmlformats.org/drawingml/2006/table">
            <a:tbl>
              <a:tblPr firstRow="1" bandRow="1">
                <a:tableStyleId>{5C22544A-7EE6-4342-B048-85BDC9FD1C3A}</a:tableStyleId>
              </a:tblPr>
              <a:tblGrid>
                <a:gridCol w="716253">
                  <a:extLst>
                    <a:ext uri="{9D8B030D-6E8A-4147-A177-3AD203B41FA5}">
                      <a16:colId xmlns:a16="http://schemas.microsoft.com/office/drawing/2014/main" val="266095692"/>
                    </a:ext>
                  </a:extLst>
                </a:gridCol>
                <a:gridCol w="1596335">
                  <a:extLst>
                    <a:ext uri="{9D8B030D-6E8A-4147-A177-3AD203B41FA5}">
                      <a16:colId xmlns:a16="http://schemas.microsoft.com/office/drawing/2014/main" val="428220020"/>
                    </a:ext>
                  </a:extLst>
                </a:gridCol>
                <a:gridCol w="1020084">
                  <a:extLst>
                    <a:ext uri="{9D8B030D-6E8A-4147-A177-3AD203B41FA5}">
                      <a16:colId xmlns:a16="http://schemas.microsoft.com/office/drawing/2014/main" val="1133780946"/>
                    </a:ext>
                  </a:extLst>
                </a:gridCol>
              </a:tblGrid>
              <a:tr h="326986">
                <a:tc>
                  <a:txBody>
                    <a:bodyPr/>
                    <a:lstStyle/>
                    <a:p>
                      <a:pPr>
                        <a:buNone/>
                      </a:pPr>
                      <a:r>
                        <a:rPr lang="en-GB" sz="900" dirty="0"/>
                        <a:t>Line Colour</a:t>
                      </a:r>
                    </a:p>
                  </a:txBody>
                  <a:tcPr anchor="ctr"/>
                </a:tc>
                <a:tc>
                  <a:txBody>
                    <a:bodyPr/>
                    <a:lstStyle/>
                    <a:p>
                      <a:pPr>
                        <a:buNone/>
                      </a:pPr>
                      <a:r>
                        <a:rPr lang="en-GB" sz="900" dirty="0"/>
                        <a:t>Poverty Line Definition</a:t>
                      </a:r>
                    </a:p>
                  </a:txBody>
                  <a:tcPr anchor="ctr"/>
                </a:tc>
                <a:tc>
                  <a:txBody>
                    <a:bodyPr/>
                    <a:lstStyle/>
                    <a:p>
                      <a:pPr>
                        <a:buNone/>
                      </a:pPr>
                      <a:r>
                        <a:rPr lang="en-GB" sz="900" dirty="0"/>
                        <a:t>Interpretation</a:t>
                      </a:r>
                    </a:p>
                  </a:txBody>
                  <a:tcPr anchor="ctr"/>
                </a:tc>
                <a:extLst>
                  <a:ext uri="{0D108BD9-81ED-4DB2-BD59-A6C34878D82A}">
                    <a16:rowId xmlns:a16="http://schemas.microsoft.com/office/drawing/2014/main" val="4118648837"/>
                  </a:ext>
                </a:extLst>
              </a:tr>
              <a:tr h="452750">
                <a:tc>
                  <a:txBody>
                    <a:bodyPr/>
                    <a:lstStyle/>
                    <a:p>
                      <a:pPr>
                        <a:buNone/>
                      </a:pPr>
                      <a:r>
                        <a:rPr lang="en-GB" sz="900" dirty="0"/>
                        <a:t>🔵 Blue</a:t>
                      </a:r>
                    </a:p>
                  </a:txBody>
                  <a:tcPr anchor="ctr"/>
                </a:tc>
                <a:tc>
                  <a:txBody>
                    <a:bodyPr/>
                    <a:lstStyle/>
                    <a:p>
                      <a:pPr>
                        <a:buNone/>
                      </a:pPr>
                      <a:r>
                        <a:rPr lang="en-GB" sz="900" b="1" dirty="0">
                          <a:latin typeface="Arial "/>
                        </a:rPr>
                        <a:t>International poverty line</a:t>
                      </a:r>
                      <a:r>
                        <a:rPr lang="en-GB" sz="900" dirty="0">
                          <a:latin typeface="Arial "/>
                        </a:rPr>
                        <a:t> (e.g., $2.15/day)</a:t>
                      </a:r>
                    </a:p>
                  </a:txBody>
                  <a:tcPr anchor="ctr"/>
                </a:tc>
                <a:tc>
                  <a:txBody>
                    <a:bodyPr/>
                    <a:lstStyle/>
                    <a:p>
                      <a:pPr>
                        <a:buNone/>
                      </a:pPr>
                      <a:r>
                        <a:rPr lang="en-GB" sz="900" dirty="0">
                          <a:latin typeface="Arial "/>
                        </a:rPr>
                        <a:t>Extreme poverty</a:t>
                      </a:r>
                    </a:p>
                  </a:txBody>
                  <a:tcPr anchor="ctr"/>
                </a:tc>
                <a:extLst>
                  <a:ext uri="{0D108BD9-81ED-4DB2-BD59-A6C34878D82A}">
                    <a16:rowId xmlns:a16="http://schemas.microsoft.com/office/drawing/2014/main" val="2202922484"/>
                  </a:ext>
                </a:extLst>
              </a:tr>
              <a:tr h="578513">
                <a:tc>
                  <a:txBody>
                    <a:bodyPr/>
                    <a:lstStyle/>
                    <a:p>
                      <a:pPr>
                        <a:buNone/>
                      </a:pPr>
                      <a:r>
                        <a:rPr lang="en-GB" sz="900" dirty="0"/>
                        <a:t>🔴 Red</a:t>
                      </a:r>
                    </a:p>
                  </a:txBody>
                  <a:tcPr anchor="ctr"/>
                </a:tc>
                <a:tc>
                  <a:txBody>
                    <a:bodyPr/>
                    <a:lstStyle/>
                    <a:p>
                      <a:pPr>
                        <a:buNone/>
                      </a:pPr>
                      <a:r>
                        <a:rPr lang="en-GB" sz="900" b="1" dirty="0">
                          <a:latin typeface="Arial "/>
                        </a:rPr>
                        <a:t>Lower-middle-income countries poverty line</a:t>
                      </a:r>
                      <a:r>
                        <a:rPr lang="en-GB" sz="900" dirty="0">
                          <a:latin typeface="Arial "/>
                        </a:rPr>
                        <a:t> (e.g., $3.65/day)</a:t>
                      </a:r>
                    </a:p>
                  </a:txBody>
                  <a:tcPr anchor="ctr"/>
                </a:tc>
                <a:tc>
                  <a:txBody>
                    <a:bodyPr/>
                    <a:lstStyle/>
                    <a:p>
                      <a:pPr>
                        <a:buNone/>
                      </a:pPr>
                      <a:r>
                        <a:rPr lang="en-GB" sz="900" dirty="0">
                          <a:latin typeface="Arial "/>
                        </a:rPr>
                        <a:t>Deprivation</a:t>
                      </a:r>
                    </a:p>
                  </a:txBody>
                  <a:tcPr anchor="ctr"/>
                </a:tc>
                <a:extLst>
                  <a:ext uri="{0D108BD9-81ED-4DB2-BD59-A6C34878D82A}">
                    <a16:rowId xmlns:a16="http://schemas.microsoft.com/office/drawing/2014/main" val="2584578210"/>
                  </a:ext>
                </a:extLst>
              </a:tr>
              <a:tr h="578513">
                <a:tc>
                  <a:txBody>
                    <a:bodyPr/>
                    <a:lstStyle/>
                    <a:p>
                      <a:pPr>
                        <a:buNone/>
                      </a:pPr>
                      <a:r>
                        <a:rPr lang="en-GB" sz="900" dirty="0"/>
                        <a:t>🟢 Green</a:t>
                      </a:r>
                    </a:p>
                  </a:txBody>
                  <a:tcPr anchor="ctr"/>
                </a:tc>
                <a:tc>
                  <a:txBody>
                    <a:bodyPr/>
                    <a:lstStyle/>
                    <a:p>
                      <a:pPr>
                        <a:buNone/>
                      </a:pPr>
                      <a:r>
                        <a:rPr lang="en-GB" sz="900" b="1" dirty="0">
                          <a:latin typeface="Arial "/>
                        </a:rPr>
                        <a:t>Upper-middle-income countries poverty line</a:t>
                      </a:r>
                      <a:r>
                        <a:rPr lang="en-GB" sz="900" dirty="0">
                          <a:latin typeface="Arial "/>
                        </a:rPr>
                        <a:t> (e.g., $6.85/day)</a:t>
                      </a:r>
                    </a:p>
                  </a:txBody>
                  <a:tcPr anchor="ctr"/>
                </a:tc>
                <a:tc>
                  <a:txBody>
                    <a:bodyPr/>
                    <a:lstStyle/>
                    <a:p>
                      <a:pPr>
                        <a:buNone/>
                      </a:pPr>
                      <a:r>
                        <a:rPr lang="en-GB" sz="900" dirty="0">
                          <a:latin typeface="Arial "/>
                        </a:rPr>
                        <a:t>Relative poverty &amp; social exclusion</a:t>
                      </a:r>
                    </a:p>
                  </a:txBody>
                  <a:tcPr anchor="ctr"/>
                </a:tc>
                <a:extLst>
                  <a:ext uri="{0D108BD9-81ED-4DB2-BD59-A6C34878D82A}">
                    <a16:rowId xmlns:a16="http://schemas.microsoft.com/office/drawing/2014/main" val="2920363326"/>
                  </a:ext>
                </a:extLst>
              </a:tr>
            </a:tbl>
          </a:graphicData>
        </a:graphic>
      </p:graphicFrame>
      <p:sp>
        <p:nvSpPr>
          <p:cNvPr id="19" name="Arrow: Right 18">
            <a:extLst>
              <a:ext uri="{FF2B5EF4-FFF2-40B4-BE49-F238E27FC236}">
                <a16:creationId xmlns:a16="http://schemas.microsoft.com/office/drawing/2014/main" id="{F5532D6D-45A3-51DD-21AA-F79BEB55242C}"/>
              </a:ext>
            </a:extLst>
          </p:cNvPr>
          <p:cNvSpPr/>
          <p:nvPr/>
        </p:nvSpPr>
        <p:spPr>
          <a:xfrm>
            <a:off x="7917366" y="5554179"/>
            <a:ext cx="693234" cy="278780"/>
          </a:xfrm>
          <a:prstGeom prst="rightArrow">
            <a:avLst>
              <a:gd name="adj1" fmla="val 50000"/>
              <a:gd name="adj2" fmla="val 50000"/>
            </a:avLst>
          </a:prstGeom>
          <a:solidFill>
            <a:srgbClr val="00FE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45039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576072" y="365125"/>
            <a:ext cx="10771632" cy="1325563"/>
          </a:xfrm>
        </p:spPr>
        <p:txBody>
          <a:bodyPr rtlCol="0" anchor="ctr">
            <a:normAutofit fontScale="90000"/>
          </a:bodyPr>
          <a:lstStyle/>
          <a:p>
            <a:pPr rtl="0"/>
            <a:r>
              <a:rPr lang="en-GB" dirty="0"/>
              <a:t>Why choose the Pip dataset</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a:xfrm>
            <a:off x="658368" y="6356350"/>
            <a:ext cx="2743200" cy="365125"/>
          </a:xfrm>
        </p:spPr>
        <p:txBody>
          <a:bodyPr rtlCol="0" anchor="ctr">
            <a:normAutofit/>
          </a:bodyPr>
          <a:lstStyle/>
          <a:p>
            <a:pPr rtl="0">
              <a:spcAft>
                <a:spcPts val="600"/>
              </a:spcAft>
            </a:pPr>
            <a:r>
              <a:rPr lang="en-GB" dirty="0"/>
              <a:t>10/11/2025</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en-GB" smtClean="0"/>
              <a:pPr rtl="0">
                <a:spcAft>
                  <a:spcPts val="600"/>
                </a:spcAft>
              </a:pPr>
              <a:t>5</a:t>
            </a:fld>
            <a:endParaRPr lang="en-GB" dirty="0"/>
          </a:p>
        </p:txBody>
      </p:sp>
    </p:spTree>
    <p:extLst>
      <p:ext uri="{BB962C8B-B14F-4D97-AF65-F5344CB8AC3E}">
        <p14:creationId xmlns:p14="http://schemas.microsoft.com/office/powerpoint/2010/main" val="365334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EBFBE-BA03-B509-773B-C2EB4A1AB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E5A12C-5BBD-A1EC-89CF-C7CA475F4564}"/>
              </a:ext>
            </a:extLst>
          </p:cNvPr>
          <p:cNvSpPr>
            <a:spLocks noGrp="1"/>
          </p:cNvSpPr>
          <p:nvPr>
            <p:ph type="title"/>
          </p:nvPr>
        </p:nvSpPr>
        <p:spPr/>
        <p:txBody>
          <a:bodyPr>
            <a:normAutofit/>
          </a:bodyPr>
          <a:lstStyle/>
          <a:p>
            <a:r>
              <a:rPr lang="en-GB" sz="2800" dirty="0">
                <a:latin typeface="Arial "/>
              </a:rPr>
              <a:t>Motivation for choosing the PIP Dataset and specifically focusing on the UK as a case study</a:t>
            </a:r>
          </a:p>
        </p:txBody>
      </p:sp>
      <p:sp>
        <p:nvSpPr>
          <p:cNvPr id="3" name="Date Placeholder 2">
            <a:extLst>
              <a:ext uri="{FF2B5EF4-FFF2-40B4-BE49-F238E27FC236}">
                <a16:creationId xmlns:a16="http://schemas.microsoft.com/office/drawing/2014/main" id="{CD3256E9-16DC-F317-5E10-17C7489398A2}"/>
              </a:ext>
            </a:extLst>
          </p:cNvPr>
          <p:cNvSpPr>
            <a:spLocks noGrp="1"/>
          </p:cNvSpPr>
          <p:nvPr>
            <p:ph type="dt" sz="half" idx="10"/>
          </p:nvPr>
        </p:nvSpPr>
        <p:spPr/>
        <p:txBody>
          <a:bodyPr/>
          <a:lstStyle/>
          <a:p>
            <a:pPr>
              <a:spcAft>
                <a:spcPts val="600"/>
              </a:spcAft>
            </a:pPr>
            <a:r>
              <a:rPr lang="en-GB" dirty="0"/>
              <a:t>10/11/2025</a:t>
            </a:r>
          </a:p>
        </p:txBody>
      </p:sp>
      <p:sp>
        <p:nvSpPr>
          <p:cNvPr id="4" name="Footer Placeholder 3">
            <a:extLst>
              <a:ext uri="{FF2B5EF4-FFF2-40B4-BE49-F238E27FC236}">
                <a16:creationId xmlns:a16="http://schemas.microsoft.com/office/drawing/2014/main" id="{DE6AD4A4-3264-5017-1BB3-83A3A6A6AB2E}"/>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31EAFA21-833D-5CC7-D50A-B91B7DE6B31A}"/>
              </a:ext>
            </a:extLst>
          </p:cNvPr>
          <p:cNvSpPr>
            <a:spLocks noGrp="1"/>
          </p:cNvSpPr>
          <p:nvPr>
            <p:ph type="sldNum" sz="quarter" idx="12"/>
          </p:nvPr>
        </p:nvSpPr>
        <p:spPr/>
        <p:txBody>
          <a:bodyPr/>
          <a:lstStyle/>
          <a:p>
            <a:pPr rtl="0"/>
            <a:fld id="{D8DA9DAA-006C-4F4B-980E-E3DF019B24E2}" type="slidenum">
              <a:rPr lang="en-GB" noProof="0" smtClean="0"/>
              <a:t>6</a:t>
            </a:fld>
            <a:endParaRPr lang="en-GB" noProof="0" dirty="0"/>
          </a:p>
        </p:txBody>
      </p:sp>
      <p:sp>
        <p:nvSpPr>
          <p:cNvPr id="14" name="TextBox 13">
            <a:extLst>
              <a:ext uri="{FF2B5EF4-FFF2-40B4-BE49-F238E27FC236}">
                <a16:creationId xmlns:a16="http://schemas.microsoft.com/office/drawing/2014/main" id="{9700A6A7-22DF-68E2-4BC4-62BBD250D411}"/>
              </a:ext>
            </a:extLst>
          </p:cNvPr>
          <p:cNvSpPr txBox="1"/>
          <p:nvPr/>
        </p:nvSpPr>
        <p:spPr>
          <a:xfrm>
            <a:off x="893956" y="1690688"/>
            <a:ext cx="10459843" cy="3970318"/>
          </a:xfrm>
          <a:prstGeom prst="rect">
            <a:avLst/>
          </a:prstGeom>
          <a:noFill/>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en-GB" altLang="en-US" dirty="0">
                <a:latin typeface="Arial" panose="020B0604020202020204" pitchFamily="34" charset="0"/>
              </a:rPr>
              <a:t>The World Bank’s PIP dataset offers a validated, respected, and globally harmonized perspective on poverty and inequality, covering 170+ countries across 50 years.</a:t>
            </a:r>
          </a:p>
          <a:p>
            <a:pPr marL="285750" lvl="0" indent="-285750" eaLnBrk="0" fontAlgn="base" hangingPunct="0">
              <a:spcBef>
                <a:spcPct val="0"/>
              </a:spcBef>
              <a:spcAft>
                <a:spcPct val="0"/>
              </a:spcAft>
              <a:buFont typeface="Arial" panose="020B0604020202020204" pitchFamily="34" charset="0"/>
              <a:buChar char="•"/>
            </a:pPr>
            <a:endParaRPr lang="en-GB" altLang="en-US"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GB" altLang="en-US" dirty="0">
                <a:latin typeface="Arial" panose="020B0604020202020204" pitchFamily="34" charset="0"/>
              </a:rPr>
              <a:t>Its sheer volume makes it ideal for comparative analysis but also demands strategic scoping.</a:t>
            </a:r>
          </a:p>
          <a:p>
            <a:pPr marL="285750" lvl="0" indent="-285750" eaLnBrk="0" fontAlgn="base" hangingPunct="0">
              <a:spcBef>
                <a:spcPct val="0"/>
              </a:spcBef>
              <a:spcAft>
                <a:spcPct val="0"/>
              </a:spcAft>
              <a:buFont typeface="Arial" panose="020B0604020202020204" pitchFamily="34" charset="0"/>
              <a:buChar char="•"/>
            </a:pPr>
            <a:endParaRPr lang="en-GB" altLang="en-US"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GB" altLang="en-US" dirty="0">
                <a:latin typeface="Arial" panose="020B0604020202020204" pitchFamily="34" charset="0"/>
              </a:rPr>
              <a:t>Focusing exclusively on the United Kingdom provided two key advantages:</a:t>
            </a:r>
          </a:p>
          <a:p>
            <a:pPr marL="742950" lvl="1" indent="-285750" eaLnBrk="0" fontAlgn="base" hangingPunct="0">
              <a:spcBef>
                <a:spcPct val="0"/>
              </a:spcBef>
              <a:spcAft>
                <a:spcPct val="0"/>
              </a:spcAft>
              <a:buFont typeface="Arial" panose="020B0604020202020204" pitchFamily="34" charset="0"/>
              <a:buChar char="•"/>
            </a:pPr>
            <a:r>
              <a:rPr lang="en-GB" altLang="en-US" dirty="0">
                <a:latin typeface="Arial" panose="020B0604020202020204" pitchFamily="34" charset="0"/>
              </a:rPr>
              <a:t>It enabled an in-depth exploration of inequality and poverty in a single region without being overwhelmed by global complexity.</a:t>
            </a:r>
          </a:p>
          <a:p>
            <a:pPr marL="742950" lvl="1" indent="-285750" eaLnBrk="0" fontAlgn="base" hangingPunct="0">
              <a:spcBef>
                <a:spcPct val="0"/>
              </a:spcBef>
              <a:spcAft>
                <a:spcPct val="0"/>
              </a:spcAft>
              <a:buFont typeface="Arial" panose="020B0604020202020204" pitchFamily="34" charset="0"/>
              <a:buChar char="•"/>
            </a:pPr>
            <a:r>
              <a:rPr lang="en-GB" altLang="en-US" dirty="0">
                <a:latin typeface="Arial" panose="020B0604020202020204" pitchFamily="34" charset="0"/>
              </a:rPr>
              <a:t>It offered a sandbox environment to:</a:t>
            </a:r>
          </a:p>
          <a:p>
            <a:pPr marL="1200150" lvl="2" indent="-285750" eaLnBrk="0" fontAlgn="base" hangingPunct="0">
              <a:spcBef>
                <a:spcPct val="0"/>
              </a:spcBef>
              <a:spcAft>
                <a:spcPct val="0"/>
              </a:spcAft>
              <a:buFont typeface="Arial" panose="020B0604020202020204" pitchFamily="34" charset="0"/>
              <a:buChar char="•"/>
            </a:pPr>
            <a:r>
              <a:rPr lang="en-GB" altLang="en-US" dirty="0">
                <a:latin typeface="Arial" panose="020B0604020202020204" pitchFamily="34" charset="0"/>
              </a:rPr>
              <a:t>Understand the dataset’s structure, variables, and features before scaling up.</a:t>
            </a:r>
          </a:p>
          <a:p>
            <a:pPr marL="1200150" lvl="2" indent="-285750" eaLnBrk="0" fontAlgn="base" hangingPunct="0">
              <a:spcBef>
                <a:spcPct val="0"/>
              </a:spcBef>
              <a:spcAft>
                <a:spcPct val="0"/>
              </a:spcAft>
              <a:buFont typeface="Arial" panose="020B0604020202020204" pitchFamily="34" charset="0"/>
              <a:buChar char="•"/>
            </a:pPr>
            <a:r>
              <a:rPr lang="en-GB" altLang="en-US" dirty="0">
                <a:latin typeface="Arial" panose="020B0604020202020204" pitchFamily="34" charset="0"/>
              </a:rPr>
              <a:t>Troubleshoot and refine code for reproducible analysis across other countries or regions.</a:t>
            </a:r>
          </a:p>
          <a:p>
            <a:pPr marL="1200150" lvl="2" indent="-285750" eaLnBrk="0" fontAlgn="base" hangingPunct="0">
              <a:spcBef>
                <a:spcPct val="0"/>
              </a:spcBef>
              <a:spcAft>
                <a:spcPct val="0"/>
              </a:spcAft>
              <a:buFont typeface="Arial" panose="020B0604020202020204" pitchFamily="34" charset="0"/>
              <a:buChar char="•"/>
            </a:pPr>
            <a:r>
              <a:rPr lang="en-GB" altLang="en-US" dirty="0">
                <a:latin typeface="Arial" panose="020B0604020202020204" pitchFamily="34" charset="0"/>
              </a:rPr>
              <a:t>Validate outputs for plausibility and consistency.</a:t>
            </a:r>
          </a:p>
          <a:p>
            <a:pPr marL="1200150" lvl="2" indent="-285750" eaLnBrk="0" fontAlgn="base" hangingPunct="0">
              <a:spcBef>
                <a:spcPct val="0"/>
              </a:spcBef>
              <a:spcAft>
                <a:spcPct val="0"/>
              </a:spcAft>
              <a:buFont typeface="Arial" panose="020B0604020202020204" pitchFamily="34" charset="0"/>
              <a:buChar char="•"/>
            </a:pPr>
            <a:r>
              <a:rPr lang="en-GB" altLang="en-US" dirty="0">
                <a:latin typeface="Arial" panose="020B0604020202020204" pitchFamily="34" charset="0"/>
              </a:rPr>
              <a:t>Develop and polish visualizations for clarity and audience impact.</a:t>
            </a:r>
            <a:endParaRPr lang="en-US" altLang="en-US" dirty="0">
              <a:latin typeface="Arial" panose="020B0604020202020204" pitchFamily="34" charset="0"/>
            </a:endParaRPr>
          </a:p>
          <a:p>
            <a:pPr lvl="0" eaLnBrk="0" fontAlgn="base" hangingPunct="0">
              <a:spcBef>
                <a:spcPct val="0"/>
              </a:spcBef>
              <a:spcAft>
                <a:spcPct val="0"/>
              </a:spcAft>
            </a:pPr>
            <a:endParaRPr lang="en-US" altLang="en-US" dirty="0">
              <a:latin typeface="Arial" panose="020B0604020202020204" pitchFamily="34" charset="0"/>
            </a:endParaRPr>
          </a:p>
        </p:txBody>
      </p:sp>
    </p:spTree>
    <p:extLst>
      <p:ext uri="{BB962C8B-B14F-4D97-AF65-F5344CB8AC3E}">
        <p14:creationId xmlns:p14="http://schemas.microsoft.com/office/powerpoint/2010/main" val="2248397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45546-93DB-8D53-1B5B-D6028630302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E979C48-3CF1-FCA9-80C2-A39C1BB8AFB6}"/>
              </a:ext>
            </a:extLst>
          </p:cNvPr>
          <p:cNvSpPr>
            <a:spLocks noGrp="1"/>
          </p:cNvSpPr>
          <p:nvPr>
            <p:ph type="title"/>
          </p:nvPr>
        </p:nvSpPr>
        <p:spPr>
          <a:xfrm>
            <a:off x="576072" y="365125"/>
            <a:ext cx="10771632" cy="1325563"/>
          </a:xfrm>
        </p:spPr>
        <p:txBody>
          <a:bodyPr rtlCol="0" anchor="ctr">
            <a:normAutofit fontScale="90000"/>
          </a:bodyPr>
          <a:lstStyle/>
          <a:p>
            <a:pPr rtl="0"/>
            <a:r>
              <a:rPr lang="en-GB" dirty="0"/>
              <a:t>Executive Summary &amp; recommendations for further research</a:t>
            </a:r>
          </a:p>
        </p:txBody>
      </p:sp>
      <p:sp>
        <p:nvSpPr>
          <p:cNvPr id="9" name="Date Placeholder 8">
            <a:extLst>
              <a:ext uri="{FF2B5EF4-FFF2-40B4-BE49-F238E27FC236}">
                <a16:creationId xmlns:a16="http://schemas.microsoft.com/office/drawing/2014/main" id="{8BF4A884-FDE7-442C-96F0-87B169E2B608}"/>
              </a:ext>
            </a:extLst>
          </p:cNvPr>
          <p:cNvSpPr>
            <a:spLocks noGrp="1"/>
          </p:cNvSpPr>
          <p:nvPr>
            <p:ph type="dt" sz="half" idx="10"/>
          </p:nvPr>
        </p:nvSpPr>
        <p:spPr>
          <a:xfrm>
            <a:off x="658368" y="6356350"/>
            <a:ext cx="2743200" cy="365125"/>
          </a:xfrm>
        </p:spPr>
        <p:txBody>
          <a:bodyPr rtlCol="0" anchor="ctr">
            <a:normAutofit/>
          </a:bodyPr>
          <a:lstStyle/>
          <a:p>
            <a:pPr rtl="0">
              <a:spcAft>
                <a:spcPts val="600"/>
              </a:spcAft>
            </a:pPr>
            <a:r>
              <a:rPr lang="en-GB" dirty="0"/>
              <a:t>10/11/2025</a:t>
            </a:r>
          </a:p>
        </p:txBody>
      </p:sp>
      <p:sp>
        <p:nvSpPr>
          <p:cNvPr id="11" name="Slide Number Placeholder 10">
            <a:extLst>
              <a:ext uri="{FF2B5EF4-FFF2-40B4-BE49-F238E27FC236}">
                <a16:creationId xmlns:a16="http://schemas.microsoft.com/office/drawing/2014/main" id="{9EB4D7E5-A68D-1985-9D71-1AD54512AA84}"/>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en-GB" smtClean="0"/>
              <a:pPr rtl="0">
                <a:spcAft>
                  <a:spcPts val="600"/>
                </a:spcAft>
              </a:pPr>
              <a:t>7</a:t>
            </a:fld>
            <a:endParaRPr lang="en-GB" dirty="0"/>
          </a:p>
        </p:txBody>
      </p:sp>
    </p:spTree>
    <p:extLst>
      <p:ext uri="{BB962C8B-B14F-4D97-AF65-F5344CB8AC3E}">
        <p14:creationId xmlns:p14="http://schemas.microsoft.com/office/powerpoint/2010/main" val="6950914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9423F-810F-99AC-2D90-498D574010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AA435-5888-CB20-0202-C1787E53B867}"/>
              </a:ext>
            </a:extLst>
          </p:cNvPr>
          <p:cNvSpPr>
            <a:spLocks noGrp="1"/>
          </p:cNvSpPr>
          <p:nvPr>
            <p:ph type="title"/>
          </p:nvPr>
        </p:nvSpPr>
        <p:spPr/>
        <p:txBody>
          <a:bodyPr>
            <a:normAutofit/>
          </a:bodyPr>
          <a:lstStyle/>
          <a:p>
            <a:r>
              <a:rPr lang="en-GB" sz="2800" dirty="0">
                <a:latin typeface="Arial "/>
              </a:rPr>
              <a:t>Executive Summary</a:t>
            </a:r>
            <a:endParaRPr lang="en-GB" sz="2800" dirty="0"/>
          </a:p>
        </p:txBody>
      </p:sp>
      <p:sp>
        <p:nvSpPr>
          <p:cNvPr id="3" name="Content Placeholder 2">
            <a:extLst>
              <a:ext uri="{FF2B5EF4-FFF2-40B4-BE49-F238E27FC236}">
                <a16:creationId xmlns:a16="http://schemas.microsoft.com/office/drawing/2014/main" id="{F13FC882-0376-BFDF-74D4-E119AC5122B8}"/>
              </a:ext>
            </a:extLst>
          </p:cNvPr>
          <p:cNvSpPr>
            <a:spLocks noGrp="1"/>
          </p:cNvSpPr>
          <p:nvPr>
            <p:ph idx="1"/>
          </p:nvPr>
        </p:nvSpPr>
        <p:spPr>
          <a:xfrm>
            <a:off x="964324" y="1690688"/>
            <a:ext cx="9243060" cy="4351338"/>
          </a:xfrm>
        </p:spPr>
        <p:txBody>
          <a:bodyPr>
            <a:normAutofit/>
          </a:bodyPr>
          <a:lstStyle/>
          <a:p>
            <a:pPr marL="0" indent="0">
              <a:buNone/>
            </a:pPr>
            <a:r>
              <a:rPr lang="en-GB" sz="1800" b="1" dirty="0">
                <a:latin typeface="Arial" panose="020B0604020202020204" pitchFamily="34" charset="0"/>
                <a:cs typeface="Arial" panose="020B0604020202020204" pitchFamily="34" charset="0"/>
              </a:rPr>
              <a:t>Key Takeaways from the UK PIP Dataset Survey Trends (1969-2017)</a:t>
            </a:r>
          </a:p>
          <a:p>
            <a:pPr marL="0" indent="0">
              <a:buNone/>
            </a:pPr>
            <a:r>
              <a:rPr lang="en-GB" sz="1800" b="1" dirty="0">
                <a:latin typeface="Arial" panose="020B0604020202020204" pitchFamily="34" charset="0"/>
                <a:cs typeface="Arial" panose="020B0604020202020204" pitchFamily="34" charset="0"/>
              </a:rPr>
              <a:t>Inequality:</a:t>
            </a:r>
          </a:p>
          <a:p>
            <a:r>
              <a:rPr lang="en-GB" sz="1800" dirty="0">
                <a:latin typeface="Arial" panose="020B0604020202020204" pitchFamily="34" charset="0"/>
                <a:cs typeface="Arial" panose="020B0604020202020204" pitchFamily="34" charset="0"/>
              </a:rPr>
              <a:t>Inequality indicators show </a:t>
            </a:r>
            <a:r>
              <a:rPr lang="en-GB" sz="1800" b="1" dirty="0">
                <a:latin typeface="Arial" panose="020B0604020202020204" pitchFamily="34" charset="0"/>
                <a:cs typeface="Arial" panose="020B0604020202020204" pitchFamily="34" charset="0"/>
              </a:rPr>
              <a:t>modest but persistent increases</a:t>
            </a:r>
            <a:r>
              <a:rPr lang="en-GB" sz="1800" dirty="0">
                <a:latin typeface="Arial" panose="020B0604020202020204" pitchFamily="34" charset="0"/>
                <a:cs typeface="Arial" panose="020B0604020202020204" pitchFamily="34" charset="0"/>
              </a:rPr>
              <a:t> across five decades, with notable fluctuations.</a:t>
            </a:r>
            <a:br>
              <a:rPr lang="en-GB" sz="1800" dirty="0">
                <a:latin typeface="Arial" panose="020B0604020202020204" pitchFamily="34" charset="0"/>
                <a:cs typeface="Arial" panose="020B0604020202020204" pitchFamily="34" charset="0"/>
              </a:rPr>
            </a:br>
            <a:endParaRPr lang="en-GB" sz="1800" dirty="0">
              <a:latin typeface="Arial" panose="020B0604020202020204" pitchFamily="34" charset="0"/>
              <a:cs typeface="Arial" panose="020B0604020202020204" pitchFamily="34" charset="0"/>
            </a:endParaRPr>
          </a:p>
          <a:p>
            <a:r>
              <a:rPr lang="en-GB" sz="1800" b="1" dirty="0">
                <a:latin typeface="Arial" panose="020B0604020202020204" pitchFamily="34" charset="0"/>
                <a:cs typeface="Arial" panose="020B0604020202020204" pitchFamily="34" charset="0"/>
              </a:rPr>
              <a:t>Peaks in inequality</a:t>
            </a:r>
            <a:r>
              <a:rPr lang="en-GB" sz="1800" dirty="0">
                <a:latin typeface="Arial" panose="020B0604020202020204" pitchFamily="34" charset="0"/>
                <a:cs typeface="Arial" panose="020B0604020202020204" pitchFamily="34" charset="0"/>
              </a:rPr>
              <a:t>—especially in the early 2000s—appear across multiple measures, suggesting that during this period, </a:t>
            </a:r>
            <a:r>
              <a:rPr lang="en-GB" sz="1800" b="1" dirty="0">
                <a:latin typeface="Arial" panose="020B0604020202020204" pitchFamily="34" charset="0"/>
                <a:cs typeface="Arial" panose="020B0604020202020204" pitchFamily="34" charset="0"/>
              </a:rPr>
              <a:t>the poorest became significantly poorer</a:t>
            </a:r>
            <a:r>
              <a:rPr lang="en-GB" sz="1800" dirty="0">
                <a:latin typeface="Arial" panose="020B0604020202020204" pitchFamily="34" charset="0"/>
                <a:cs typeface="Arial" panose="020B0604020202020204" pitchFamily="34" charset="0"/>
              </a:rPr>
              <a:t>.</a:t>
            </a:r>
          </a:p>
          <a:p>
            <a:pPr marL="0" indent="0">
              <a:buNone/>
            </a:pPr>
            <a:r>
              <a:rPr lang="en-GB" sz="1800" b="1" dirty="0">
                <a:latin typeface="Arial" panose="020B0604020202020204" pitchFamily="34" charset="0"/>
                <a:cs typeface="Arial" panose="020B0604020202020204" pitchFamily="34" charset="0"/>
              </a:rPr>
              <a:t>Poverty:</a:t>
            </a:r>
          </a:p>
          <a:p>
            <a:r>
              <a:rPr lang="en-GB" sz="1800" b="1" dirty="0">
                <a:latin typeface="Arial" panose="020B0604020202020204" pitchFamily="34" charset="0"/>
                <a:cs typeface="Arial" panose="020B0604020202020204" pitchFamily="34" charset="0"/>
              </a:rPr>
              <a:t>Relative poverty measures</a:t>
            </a:r>
            <a:r>
              <a:rPr lang="en-GB" sz="1800" dirty="0">
                <a:latin typeface="Arial" panose="020B0604020202020204" pitchFamily="34" charset="0"/>
                <a:cs typeface="Arial" panose="020B0604020202020204" pitchFamily="34" charset="0"/>
              </a:rPr>
              <a:t> (e.g. Income Gap Ratio, Average Income Shortfall) show a </a:t>
            </a:r>
            <a:r>
              <a:rPr lang="en-GB" sz="1800" b="1" dirty="0">
                <a:latin typeface="Arial" panose="020B0604020202020204" pitchFamily="34" charset="0"/>
                <a:cs typeface="Arial" panose="020B0604020202020204" pitchFamily="34" charset="0"/>
              </a:rPr>
              <a:t>steady upward trend</a:t>
            </a:r>
            <a:r>
              <a:rPr lang="en-GB" sz="1800" dirty="0">
                <a:latin typeface="Arial" panose="020B0604020202020204" pitchFamily="34" charset="0"/>
                <a:cs typeface="Arial" panose="020B0604020202020204" pitchFamily="34" charset="0"/>
              </a:rPr>
              <a:t>, with sharp peaks around the early 2000s.</a:t>
            </a:r>
            <a:br>
              <a:rPr lang="en-GB" sz="1800" dirty="0">
                <a:latin typeface="Arial" panose="020B0604020202020204" pitchFamily="34" charset="0"/>
                <a:cs typeface="Arial" panose="020B0604020202020204" pitchFamily="34" charset="0"/>
              </a:rPr>
            </a:b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More concerning, </a:t>
            </a:r>
            <a:r>
              <a:rPr lang="en-GB" sz="1800" b="1" dirty="0">
                <a:latin typeface="Arial" panose="020B0604020202020204" pitchFamily="34" charset="0"/>
                <a:cs typeface="Arial" panose="020B0604020202020204" pitchFamily="34" charset="0"/>
              </a:rPr>
              <a:t>extreme poverty</a:t>
            </a:r>
            <a:r>
              <a:rPr lang="en-GB" sz="1800" dirty="0">
                <a:latin typeface="Arial" panose="020B0604020202020204" pitchFamily="34" charset="0"/>
                <a:cs typeface="Arial" panose="020B0604020202020204" pitchFamily="34" charset="0"/>
              </a:rPr>
              <a:t> (Headcount Ratio at the international poverty line) shows a </a:t>
            </a:r>
            <a:r>
              <a:rPr lang="en-GB" sz="1800" b="1" dirty="0">
                <a:latin typeface="Arial" panose="020B0604020202020204" pitchFamily="34" charset="0"/>
                <a:cs typeface="Arial" panose="020B0604020202020204" pitchFamily="34" charset="0"/>
              </a:rPr>
              <a:t>slight increase over time</a:t>
            </a:r>
            <a:r>
              <a:rPr lang="en-GB" sz="1800" dirty="0">
                <a:latin typeface="Arial" panose="020B0604020202020204" pitchFamily="34" charset="0"/>
                <a:cs typeface="Arial" panose="020B0604020202020204" pitchFamily="34" charset="0"/>
              </a:rPr>
              <a:t>, while the </a:t>
            </a:r>
            <a:r>
              <a:rPr lang="en-GB" sz="1800" b="1" dirty="0">
                <a:latin typeface="Arial" panose="020B0604020202020204" pitchFamily="34" charset="0"/>
                <a:cs typeface="Arial" panose="020B0604020202020204" pitchFamily="34" charset="0"/>
              </a:rPr>
              <a:t>Poverty Gap Index</a:t>
            </a:r>
            <a:r>
              <a:rPr lang="en-GB" sz="1800" dirty="0">
                <a:latin typeface="Arial" panose="020B0604020202020204" pitchFamily="34" charset="0"/>
                <a:cs typeface="Arial" panose="020B0604020202020204" pitchFamily="34" charset="0"/>
              </a:rPr>
              <a:t> reveals </a:t>
            </a:r>
            <a:r>
              <a:rPr lang="en-GB" sz="1800" b="1" dirty="0">
                <a:latin typeface="Arial" panose="020B0604020202020204" pitchFamily="34" charset="0"/>
                <a:cs typeface="Arial" panose="020B0604020202020204" pitchFamily="34" charset="0"/>
              </a:rPr>
              <a:t>deeper and more persistent deprivation</a:t>
            </a:r>
            <a:r>
              <a:rPr lang="en-GB" sz="1800" dirty="0">
                <a:latin typeface="Arial" panose="020B0604020202020204" pitchFamily="34" charset="0"/>
                <a:cs typeface="Arial" panose="020B0604020202020204" pitchFamily="34" charset="0"/>
              </a:rPr>
              <a:t>.</a:t>
            </a:r>
          </a:p>
          <a:p>
            <a:endParaRPr lang="en-GB" dirty="0"/>
          </a:p>
        </p:txBody>
      </p:sp>
      <p:sp>
        <p:nvSpPr>
          <p:cNvPr id="4" name="Slide Number Placeholder 3">
            <a:extLst>
              <a:ext uri="{FF2B5EF4-FFF2-40B4-BE49-F238E27FC236}">
                <a16:creationId xmlns:a16="http://schemas.microsoft.com/office/drawing/2014/main" id="{CDC10488-46E3-7842-4EB9-6424E52D36FD}"/>
              </a:ext>
            </a:extLst>
          </p:cNvPr>
          <p:cNvSpPr>
            <a:spLocks noGrp="1"/>
          </p:cNvSpPr>
          <p:nvPr>
            <p:ph type="sldNum" sz="quarter" idx="12"/>
          </p:nvPr>
        </p:nvSpPr>
        <p:spPr/>
        <p:txBody>
          <a:bodyPr/>
          <a:lstStyle/>
          <a:p>
            <a:pPr rtl="0"/>
            <a:fld id="{D8DA9DAA-006C-4F4B-980E-E3DF019B24E2}" type="slidenum">
              <a:rPr lang="en-GB" noProof="0" smtClean="0"/>
              <a:t>8</a:t>
            </a:fld>
            <a:endParaRPr lang="en-GB" noProof="0" dirty="0"/>
          </a:p>
        </p:txBody>
      </p:sp>
    </p:spTree>
    <p:extLst>
      <p:ext uri="{BB962C8B-B14F-4D97-AF65-F5344CB8AC3E}">
        <p14:creationId xmlns:p14="http://schemas.microsoft.com/office/powerpoint/2010/main" val="931458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5803A-3461-FBE2-7A81-F69D322197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AEEBB0-5D06-89D2-215C-35A93BC836C2}"/>
              </a:ext>
            </a:extLst>
          </p:cNvPr>
          <p:cNvSpPr>
            <a:spLocks noGrp="1"/>
          </p:cNvSpPr>
          <p:nvPr>
            <p:ph type="title"/>
          </p:nvPr>
        </p:nvSpPr>
        <p:spPr/>
        <p:txBody>
          <a:bodyPr>
            <a:normAutofit/>
          </a:bodyPr>
          <a:lstStyle/>
          <a:p>
            <a:r>
              <a:rPr lang="en-GB" sz="2800" dirty="0">
                <a:latin typeface="Arial "/>
              </a:rPr>
              <a:t>Recommendations for further research</a:t>
            </a:r>
            <a:endParaRPr lang="en-GB" sz="2800" dirty="0"/>
          </a:p>
        </p:txBody>
      </p:sp>
      <p:sp>
        <p:nvSpPr>
          <p:cNvPr id="3" name="Content Placeholder 2">
            <a:extLst>
              <a:ext uri="{FF2B5EF4-FFF2-40B4-BE49-F238E27FC236}">
                <a16:creationId xmlns:a16="http://schemas.microsoft.com/office/drawing/2014/main" id="{4A4A2EA7-6C77-A970-6DED-200C436C84BF}"/>
              </a:ext>
            </a:extLst>
          </p:cNvPr>
          <p:cNvSpPr>
            <a:spLocks noGrp="1"/>
          </p:cNvSpPr>
          <p:nvPr>
            <p:ph idx="1"/>
          </p:nvPr>
        </p:nvSpPr>
        <p:spPr>
          <a:xfrm>
            <a:off x="964324" y="1595438"/>
            <a:ext cx="9243060" cy="4351338"/>
          </a:xfrm>
        </p:spPr>
        <p:txBody>
          <a:bodyPr>
            <a:normAutofit/>
          </a:bodyPr>
          <a:lstStyle/>
          <a:p>
            <a:r>
              <a:rPr lang="en-GB" sz="1800" dirty="0">
                <a:latin typeface="Arial "/>
              </a:rPr>
              <a:t>Broaden the research scope by:</a:t>
            </a:r>
          </a:p>
          <a:p>
            <a:pPr lvl="1"/>
            <a:r>
              <a:rPr lang="en-GB" sz="1800" dirty="0">
                <a:latin typeface="Arial "/>
              </a:rPr>
              <a:t>Comparing the UK with:</a:t>
            </a:r>
          </a:p>
          <a:p>
            <a:pPr lvl="2"/>
            <a:r>
              <a:rPr lang="en-GB" sz="1800" dirty="0">
                <a:latin typeface="Arial "/>
              </a:rPr>
              <a:t>Other high-income countries or Western Europe</a:t>
            </a:r>
          </a:p>
          <a:p>
            <a:pPr lvl="2"/>
            <a:r>
              <a:rPr lang="en-GB" sz="1800" dirty="0">
                <a:latin typeface="Arial "/>
              </a:rPr>
              <a:t>Use built in regional aggregates e.g. “World” and “High Income” or create new aggregate variables to deepen analysis</a:t>
            </a:r>
          </a:p>
          <a:p>
            <a:r>
              <a:rPr lang="en-GB" sz="1800" dirty="0">
                <a:latin typeface="Arial "/>
              </a:rPr>
              <a:t>Make the analysis reproducible:</a:t>
            </a:r>
          </a:p>
          <a:p>
            <a:pPr lvl="1"/>
            <a:r>
              <a:rPr lang="en-GB" sz="1800" dirty="0">
                <a:latin typeface="Arial "/>
              </a:rPr>
              <a:t>Build reusable region mapping dictionaries so that any country can be swiftly analysed</a:t>
            </a:r>
          </a:p>
          <a:p>
            <a:pPr lvl="1"/>
            <a:r>
              <a:rPr lang="en-GB" sz="1800" dirty="0">
                <a:latin typeface="Arial "/>
              </a:rPr>
              <a:t>Create reusable functions for analysis and visualization for other countries</a:t>
            </a:r>
          </a:p>
          <a:p>
            <a:r>
              <a:rPr lang="en-GB" sz="1800" dirty="0">
                <a:latin typeface="Arial "/>
              </a:rPr>
              <a:t>Make the presentation slide deck reproducible:</a:t>
            </a:r>
          </a:p>
          <a:p>
            <a:pPr lvl="1"/>
            <a:r>
              <a:rPr lang="en-GB" sz="1800" dirty="0">
                <a:latin typeface="Arial "/>
              </a:rPr>
              <a:t>Create a slide deck that can be a template for further analysis with other countries or regions</a:t>
            </a:r>
          </a:p>
        </p:txBody>
      </p:sp>
      <p:sp>
        <p:nvSpPr>
          <p:cNvPr id="4" name="Slide Number Placeholder 3">
            <a:extLst>
              <a:ext uri="{FF2B5EF4-FFF2-40B4-BE49-F238E27FC236}">
                <a16:creationId xmlns:a16="http://schemas.microsoft.com/office/drawing/2014/main" id="{7CBC2B38-54D3-8AA7-AE92-0C0BAEADC406}"/>
              </a:ext>
            </a:extLst>
          </p:cNvPr>
          <p:cNvSpPr>
            <a:spLocks noGrp="1"/>
          </p:cNvSpPr>
          <p:nvPr>
            <p:ph type="sldNum" sz="quarter" idx="12"/>
          </p:nvPr>
        </p:nvSpPr>
        <p:spPr/>
        <p:txBody>
          <a:bodyPr/>
          <a:lstStyle/>
          <a:p>
            <a:pPr rtl="0"/>
            <a:fld id="{D8DA9DAA-006C-4F4B-980E-E3DF019B24E2}" type="slidenum">
              <a:rPr lang="en-GB" noProof="0" smtClean="0"/>
              <a:t>9</a:t>
            </a:fld>
            <a:endParaRPr lang="en-GB" noProof="0" dirty="0"/>
          </a:p>
        </p:txBody>
      </p:sp>
    </p:spTree>
    <p:extLst>
      <p:ext uri="{BB962C8B-B14F-4D97-AF65-F5344CB8AC3E}">
        <p14:creationId xmlns:p14="http://schemas.microsoft.com/office/powerpoint/2010/main" val="2262100245"/>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6_TF89338750_Win32" id="{41E8F413-9A18-4BDF-B28A-7CD5BF285DD4}" vid="{F5763C4E-78C1-4EFB-B9F5-2F4B07C76D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{A7058B25-DE43-462D-9864-CBC2560F6E19}tf89338750_win32</Template>
  <TotalTime>2501</TotalTime>
  <Words>2923</Words>
  <Application>Microsoft Office PowerPoint</Application>
  <PresentationFormat>Widescreen</PresentationFormat>
  <Paragraphs>453</Paragraphs>
  <Slides>33</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Arial </vt:lpstr>
      <vt:lpstr>Calibri</vt:lpstr>
      <vt:lpstr>Univers</vt:lpstr>
      <vt:lpstr>GradientUnivers</vt:lpstr>
      <vt:lpstr>Uk Poverty and inequality trends 1969 - 2017 : Insights from the world bank pip dataset</vt:lpstr>
      <vt:lpstr>Introduction</vt:lpstr>
      <vt:lpstr>Project Introduction </vt:lpstr>
      <vt:lpstr>The PIP Dataset explained</vt:lpstr>
      <vt:lpstr>Why choose the Pip dataset</vt:lpstr>
      <vt:lpstr>Motivation for choosing the PIP Dataset and specifically focusing on the UK as a case study</vt:lpstr>
      <vt:lpstr>Executive Summary &amp; recommendations for further research</vt:lpstr>
      <vt:lpstr>Executive Summary</vt:lpstr>
      <vt:lpstr>Recommendations for further research</vt:lpstr>
      <vt:lpstr>Survey background</vt:lpstr>
      <vt:lpstr>UK’s contribution to the PIP dataset is mainly from the mid 1990’s onwards</vt:lpstr>
      <vt:lpstr>Key variables</vt:lpstr>
      <vt:lpstr>Inequality measures</vt:lpstr>
      <vt:lpstr>Mean and Median: The consistently higher Mean implies rising inequality among the poor i.e. the poorest became much poorer. 3 of the 5 largest (mean-median) gaps occur between 2000-2003  </vt:lpstr>
      <vt:lpstr>Palma Ratio and Gini Index: There is a strong positive correlation between these two inequality measures </vt:lpstr>
      <vt:lpstr>Palma Ratio and Gini Index: Both measures show that income inequality has risen modestly over time </vt:lpstr>
      <vt:lpstr>Polarization: While there is only a modest positive trend when comparing 1969 to 2017, there is a lot of fluctuation evident over this timeline</vt:lpstr>
      <vt:lpstr>MLD: A slightly stronger positive relationship between time and inequality, with a further consistent upward trend in inequality</vt:lpstr>
      <vt:lpstr>Poverty measures</vt:lpstr>
      <vt:lpstr>Income Gap Ratio: Whilst each poverty measure shows a persistent incline over time, the upper-middle income poverty line shows the largest increase </vt:lpstr>
      <vt:lpstr>Average Income Shortfall: Again, the upper-middle income poverty line shows the biggest increase over time. There are notable spikes in each measure in 2000</vt:lpstr>
      <vt:lpstr>Headcount Ratio: While fluctuations exist throughout the years, extreme poverty shows an increase over time</vt:lpstr>
      <vt:lpstr>Poverty Gap Index: Extreme poverty is rare and stable. The upper-middle income line started high in 1969 but over time exposes deeper and more persistent deprivation. All lines show a peak in 1986</vt:lpstr>
      <vt:lpstr>Appendix</vt:lpstr>
      <vt:lpstr>Project Management</vt:lpstr>
      <vt:lpstr>Initial scope and project adaptation</vt:lpstr>
      <vt:lpstr>Project pivoting</vt:lpstr>
      <vt:lpstr>Project reflections (1)</vt:lpstr>
      <vt:lpstr>Project reflections (2)</vt:lpstr>
      <vt:lpstr>The PIP Dataset</vt:lpstr>
      <vt:lpstr>Timeline of historical events 1969-2017 as a backdrop to poverty review  </vt:lpstr>
      <vt:lpstr>Mean and Median: The mean is higher than the median. This implies a positively skewed distribution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Teresa McGarry</dc:creator>
  <cp:lastModifiedBy>Teresa McGarry</cp:lastModifiedBy>
  <cp:revision>2</cp:revision>
  <dcterms:created xsi:type="dcterms:W3CDTF">2025-11-08T17:03:39Z</dcterms:created>
  <dcterms:modified xsi:type="dcterms:W3CDTF">2025-11-14T14:28:13Z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